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58" r:id="rId6"/>
    <p:sldId id="331" r:id="rId7"/>
    <p:sldId id="330" r:id="rId8"/>
    <p:sldId id="329" r:id="rId9"/>
    <p:sldId id="291" r:id="rId10"/>
    <p:sldId id="327" r:id="rId11"/>
    <p:sldId id="326" r:id="rId12"/>
    <p:sldId id="333" r:id="rId13"/>
    <p:sldId id="334" r:id="rId14"/>
    <p:sldId id="332" r:id="rId15"/>
    <p:sldId id="325" r:id="rId16"/>
    <p:sldId id="311" r:id="rId17"/>
    <p:sldId id="312" r:id="rId18"/>
    <p:sldId id="313" r:id="rId19"/>
    <p:sldId id="314" r:id="rId20"/>
    <p:sldId id="315" r:id="rId21"/>
    <p:sldId id="317" r:id="rId22"/>
    <p:sldId id="318" r:id="rId23"/>
    <p:sldId id="320" r:id="rId24"/>
    <p:sldId id="319" r:id="rId25"/>
    <p:sldId id="316" r:id="rId26"/>
    <p:sldId id="321" r:id="rId27"/>
    <p:sldId id="322" r:id="rId28"/>
    <p:sldId id="323" r:id="rId29"/>
    <p:sldId id="324" r:id="rId30"/>
  </p:sldIdLst>
  <p:sldSz cx="18575655" cy="928751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15DFB"/>
    <a:srgbClr val="CFD5EA"/>
    <a:srgbClr val="4472C4"/>
    <a:srgbClr val="232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14" y="108"/>
      </p:cViewPr>
      <p:guideLst>
        <p:guide pos="5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49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.xml"/><Relationship Id="rId3" Type="http://schemas.openxmlformats.org/officeDocument/2006/relationships/image" Target="../media/image5.png"/><Relationship Id="rId2" Type="http://schemas.openxmlformats.org/officeDocument/2006/relationships/tags" Target="../tags/tag11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.xml"/><Relationship Id="rId3" Type="http://schemas.openxmlformats.org/officeDocument/2006/relationships/image" Target="../media/image5.png"/><Relationship Id="rId2" Type="http://schemas.openxmlformats.org/officeDocument/2006/relationships/tags" Target="../tags/tag13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6.xml"/><Relationship Id="rId3" Type="http://schemas.openxmlformats.org/officeDocument/2006/relationships/image" Target="../media/image5.png"/><Relationship Id="rId2" Type="http://schemas.openxmlformats.org/officeDocument/2006/relationships/tags" Target="../tags/tag15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8.xml"/><Relationship Id="rId3" Type="http://schemas.openxmlformats.org/officeDocument/2006/relationships/image" Target="../media/image5.png"/><Relationship Id="rId2" Type="http://schemas.openxmlformats.org/officeDocument/2006/relationships/tags" Target="../tags/tag17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3" Type="http://schemas.openxmlformats.org/officeDocument/2006/relationships/image" Target="../media/image5.png"/><Relationship Id="rId2" Type="http://schemas.openxmlformats.org/officeDocument/2006/relationships/tags" Target="../tags/tag19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.xml"/><Relationship Id="rId3" Type="http://schemas.openxmlformats.org/officeDocument/2006/relationships/image" Target="../media/image5.png"/><Relationship Id="rId2" Type="http://schemas.openxmlformats.org/officeDocument/2006/relationships/tags" Target="../tags/tag21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4.xml"/><Relationship Id="rId3" Type="http://schemas.openxmlformats.org/officeDocument/2006/relationships/image" Target="../media/image5.png"/><Relationship Id="rId2" Type="http://schemas.openxmlformats.org/officeDocument/2006/relationships/tags" Target="../tags/tag23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6.xml"/><Relationship Id="rId3" Type="http://schemas.openxmlformats.org/officeDocument/2006/relationships/image" Target="../media/image5.png"/><Relationship Id="rId2" Type="http://schemas.openxmlformats.org/officeDocument/2006/relationships/tags" Target="../tags/tag25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8.xml"/><Relationship Id="rId3" Type="http://schemas.openxmlformats.org/officeDocument/2006/relationships/image" Target="../media/image5.png"/><Relationship Id="rId2" Type="http://schemas.openxmlformats.org/officeDocument/2006/relationships/tags" Target="../tags/tag27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0.xml"/><Relationship Id="rId3" Type="http://schemas.openxmlformats.org/officeDocument/2006/relationships/image" Target="../media/image5.png"/><Relationship Id="rId2" Type="http://schemas.openxmlformats.org/officeDocument/2006/relationships/tags" Target="../tags/tag29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2.xml"/><Relationship Id="rId3" Type="http://schemas.openxmlformats.org/officeDocument/2006/relationships/image" Target="../media/image5.png"/><Relationship Id="rId2" Type="http://schemas.openxmlformats.org/officeDocument/2006/relationships/tags" Target="../tags/tag31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4.xml"/><Relationship Id="rId3" Type="http://schemas.openxmlformats.org/officeDocument/2006/relationships/image" Target="../media/image5.png"/><Relationship Id="rId2" Type="http://schemas.openxmlformats.org/officeDocument/2006/relationships/tags" Target="../tags/tag33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6.xml"/><Relationship Id="rId3" Type="http://schemas.openxmlformats.org/officeDocument/2006/relationships/image" Target="../media/image5.png"/><Relationship Id="rId2" Type="http://schemas.openxmlformats.org/officeDocument/2006/relationships/tags" Target="../tags/tag35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8.xml"/><Relationship Id="rId3" Type="http://schemas.openxmlformats.org/officeDocument/2006/relationships/image" Target="../media/image5.png"/><Relationship Id="rId2" Type="http://schemas.openxmlformats.org/officeDocument/2006/relationships/tags" Target="../tags/tag37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0.xml"/><Relationship Id="rId3" Type="http://schemas.openxmlformats.org/officeDocument/2006/relationships/image" Target="../media/image5.png"/><Relationship Id="rId2" Type="http://schemas.openxmlformats.org/officeDocument/2006/relationships/tags" Target="../tags/tag39.xml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2.xml"/><Relationship Id="rId3" Type="http://schemas.openxmlformats.org/officeDocument/2006/relationships/image" Target="../media/image5.png"/><Relationship Id="rId2" Type="http://schemas.openxmlformats.org/officeDocument/2006/relationships/tags" Target="../tags/tag41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4.xml"/><Relationship Id="rId3" Type="http://schemas.openxmlformats.org/officeDocument/2006/relationships/image" Target="../media/image5.png"/><Relationship Id="rId2" Type="http://schemas.openxmlformats.org/officeDocument/2006/relationships/tags" Target="../tags/tag43.xml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6.xml"/><Relationship Id="rId3" Type="http://schemas.openxmlformats.org/officeDocument/2006/relationships/image" Target="../media/image5.png"/><Relationship Id="rId2" Type="http://schemas.openxmlformats.org/officeDocument/2006/relationships/tags" Target="../tags/tag45.xml"/><Relationship Id="rId1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8.xml"/><Relationship Id="rId3" Type="http://schemas.openxmlformats.org/officeDocument/2006/relationships/image" Target="../media/image5.png"/><Relationship Id="rId2" Type="http://schemas.openxmlformats.org/officeDocument/2006/relationships/tags" Target="../tags/tag47.xml"/><Relationship Id="rId1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jpeg"/><Relationship Id="rId7" Type="http://schemas.openxmlformats.org/officeDocument/2006/relationships/image" Target="../media/image13.pn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5.png"/><Relationship Id="rId10" Type="http://schemas.openxmlformats.org/officeDocument/2006/relationships/image" Target="../media/image16.jpe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tags" Target="../tags/tag2.xml"/><Relationship Id="rId3" Type="http://schemas.openxmlformats.org/officeDocument/2006/relationships/image" Target="../media/image5.png"/><Relationship Id="rId2" Type="http://schemas.openxmlformats.org/officeDocument/2006/relationships/tags" Target="../tags/tag1.xml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tags" Target="../tags/tag4.xml"/><Relationship Id="rId3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tags" Target="../tags/tag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tags" Target="../tags/tag8.xml"/><Relationship Id="rId3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tags" Target="../tags/tag10.xml"/><Relationship Id="rId3" Type="http://schemas.openxmlformats.org/officeDocument/2006/relationships/image" Target="../media/image5.png"/><Relationship Id="rId2" Type="http://schemas.openxmlformats.org/officeDocument/2006/relationships/tags" Target="../tags/tag9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79890" y="0"/>
            <a:ext cx="9295765" cy="92875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12700" y="-5080"/>
            <a:ext cx="9293225" cy="9288145"/>
          </a:xfrm>
          <a:prstGeom prst="rect">
            <a:avLst/>
          </a:prstGeom>
          <a:solidFill>
            <a:schemeClr val="accent1">
              <a:lumMod val="75000"/>
            </a:schemeClr>
          </a:solidFill>
          <a:ln cmpd="sng">
            <a:solidFill>
              <a:srgbClr val="0070C0">
                <a:alpha val="97000"/>
              </a:srgbClr>
            </a:solidFill>
          </a:ln>
        </p:spPr>
        <p:txBody>
          <a:bodyPr wrap="square" rtlCol="0">
            <a:noAutofit/>
          </a:bodyPr>
          <a:p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22170" y="2879725"/>
            <a:ext cx="5212715" cy="141033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en-US" altLang="zh-CN" sz="80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algun Gothic" panose="020B0503020000020004" charset="-127"/>
                <a:ea typeface="Malgun Gothic" panose="020B0503020000020004" charset="-127"/>
              </a:rPr>
              <a:t>KOYTRON</a:t>
            </a:r>
            <a:endParaRPr lang="en-US" altLang="zh-CN" sz="80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algun Gothic" panose="020B0503020000020004" charset="-127"/>
              <a:ea typeface="Malgun Gothic" panose="020B0503020000020004" charset="-127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2090" y="5255895"/>
            <a:ext cx="3689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           </a:t>
            </a:r>
            <a:r>
              <a:rPr lang="en-US" altLang="zh-CN" sz="2000">
                <a:solidFill>
                  <a:schemeClr val="bg1"/>
                </a:solidFill>
                <a:latin typeface="Malgun Gothic" panose="020B0503020000020004" charset="-127"/>
                <a:ea typeface="Malgun Gothic" panose="020B0503020000020004" charset="-127"/>
              </a:rPr>
              <a:t> </a:t>
            </a:r>
            <a:r>
              <a:rPr lang="en-US" altLang="zh-CN" sz="1200" b="1">
                <a:solidFill>
                  <a:schemeClr val="bg1"/>
                </a:solidFill>
                <a:latin typeface="Malgun Gothic" panose="020B0503020000020004" charset="-127"/>
                <a:ea typeface="Malgun Gothic" panose="020B0503020000020004" charset="-127"/>
              </a:rPr>
              <a:t>CONTACT   DETAILS</a:t>
            </a:r>
            <a:endParaRPr lang="en-US" altLang="zh-CN" sz="1200" b="1"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en-US" altLang="zh-CN" sz="1200">
                <a:ea typeface="宋体" panose="02010600030101010101" pitchFamily="2" charset="-122"/>
              </a:rPr>
              <a:t>                 </a:t>
            </a:r>
            <a:r>
              <a:rPr lang="en-US" altLang="zh-CN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anose="02010600030101010101" pitchFamily="2" charset="-122"/>
              </a:rPr>
              <a:t>            </a:t>
            </a:r>
            <a:r>
              <a:rPr lang="zh-CN" altLang="en-US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等线" panose="02010600030101010101" charset="-122"/>
                <a:ea typeface="等线" panose="02010600030101010101" charset="-122"/>
              </a:rPr>
              <a:t>联系方式</a:t>
            </a:r>
            <a:endParaRPr lang="zh-CN" altLang="en-US" sz="1200" b="1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046605" y="5989320"/>
            <a:ext cx="5075555" cy="120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046605" y="6287770"/>
            <a:ext cx="695452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联系人：肖长义</a:t>
            </a:r>
            <a:endParaRPr lang="zh-CN" altLang="en-US" sz="120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电</a:t>
            </a:r>
            <a:r>
              <a:rPr lang="en-US" altLang="zh-CN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话：</a:t>
            </a:r>
            <a:r>
              <a:rPr lang="en-US" altLang="zh-CN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13451533665</a:t>
            </a:r>
            <a:endParaRPr lang="en-US" altLang="zh-CN" sz="120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邮</a:t>
            </a:r>
            <a:r>
              <a:rPr lang="en-US" altLang="zh-CN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箱：</a:t>
            </a:r>
            <a:r>
              <a:rPr lang="en-US" altLang="zh-CN" sz="1200">
                <a:solidFill>
                  <a:schemeClr val="bg1"/>
                </a:solidFill>
                <a:latin typeface="Malgun Gothic" panose="020B0503020000020004" charset="-127"/>
                <a:ea typeface="Malgun Gothic" panose="020B0503020000020004" charset="-127"/>
                <a:cs typeface="等线" panose="02010600030101010101" charset="-122"/>
              </a:rPr>
              <a:t>xiaochangyi@keyichuang.com</a:t>
            </a:r>
            <a:endParaRPr lang="en-US" altLang="zh-CN" sz="1200">
              <a:solidFill>
                <a:schemeClr val="bg1"/>
              </a:solidFill>
              <a:latin typeface="Malgun Gothic" panose="020B0503020000020004" charset="-127"/>
              <a:ea typeface="Malgun Gothic" panose="020B0503020000020004" charset="-127"/>
              <a:cs typeface="等线" panose="0201060003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官</a:t>
            </a:r>
            <a:r>
              <a:rPr lang="en-US" altLang="zh-CN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网：</a:t>
            </a:r>
            <a:r>
              <a:rPr lang="en-US" altLang="zh-CN" sz="1200">
                <a:solidFill>
                  <a:schemeClr val="bg1"/>
                </a:solidFill>
                <a:latin typeface="Malgun Gothic" panose="020B0503020000020004" charset="-127"/>
                <a:ea typeface="Malgun Gothic" panose="020B0503020000020004" charset="-127"/>
                <a:cs typeface="等线" panose="02010600030101010101" charset="-122"/>
              </a:rPr>
              <a:t>www.keyichuang.com</a:t>
            </a:r>
            <a:endParaRPr lang="en-US" altLang="zh-CN" sz="120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地</a:t>
            </a:r>
            <a:r>
              <a:rPr lang="en-US" altLang="zh-CN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址：江苏省苏州市吴中区东山镇凤凰山路</a:t>
            </a:r>
            <a:r>
              <a:rPr lang="en-US" altLang="zh-CN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2-2</a:t>
            </a:r>
            <a:r>
              <a: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东山科技园</a:t>
            </a:r>
            <a:r>
              <a:rPr lang="en-US" altLang="zh-CN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3</a:t>
            </a:r>
            <a:r>
              <a:rPr lang="zh-CN" altLang="en-US" sz="120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幢</a:t>
            </a:r>
            <a:endParaRPr lang="zh-CN" altLang="en-US" sz="120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63380" y="2601595"/>
            <a:ext cx="9312275" cy="45396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p>
            <a:r>
              <a:rPr lang="en-US" altLang="zh-CN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                        </a:t>
            </a:r>
            <a:endParaRPr lang="en-US" altLang="zh-CN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                           </a:t>
            </a:r>
            <a:endParaRPr lang="en-US" altLang="zh-CN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                                        </a:t>
            </a:r>
            <a:endParaRPr lang="en-US" altLang="zh-CN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kern="0" spc="6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                                               </a:t>
            </a:r>
            <a:r>
              <a:rPr lang="zh-CN" altLang="en-US" kern="0" spc="60" dirty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kern="0" spc="60" dirty="0">
              <a:solidFill>
                <a:schemeClr val="bg1">
                  <a:alpha val="10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44355" y="5556885"/>
            <a:ext cx="8968740" cy="1692275"/>
          </a:xfrm>
          <a:prstGeom prst="rect">
            <a:avLst/>
          </a:prstGeom>
          <a:noFill/>
          <a:effectLst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75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p>
            <a:endParaRPr lang="en-US" altLang="zh-CN" sz="9600" b="1">
              <a:gradFill>
                <a:gsLst>
                  <a:gs pos="50000">
                    <a:schemeClr val="accent2">
                      <a:alpha val="59000"/>
                    </a:schemeClr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Malgun Gothic" panose="020B0503020000020004" charset="-127"/>
              <a:ea typeface="Malgun Gothic" panose="020B0503020000020004" charset="-127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845675" y="3577590"/>
            <a:ext cx="766635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苏州科义创智能科技</a:t>
            </a:r>
            <a:endParaRPr lang="zh-CN" altLang="en-US" sz="6000" b="1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en-US" altLang="zh-CN" sz="7200" b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KOYTRON</a:t>
            </a:r>
            <a:endParaRPr lang="en-US" altLang="zh-CN" sz="7200" b="1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298305" y="8255"/>
            <a:ext cx="9274810" cy="2593340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effectLst>
            <a:reflection stA="28000" endPos="65000" dist="50800" dir="5400000" sy="-100000" algn="bl" rotWithShape="0"/>
          </a:effectLst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9263380" y="7141210"/>
            <a:ext cx="9309735" cy="2146300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effectLst>
            <a:reflection stA="28000" endPos="65000" dist="50800" dir="5400000" sy="-100000" algn="bl" rotWithShape="0"/>
          </a:effectLst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14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智能割草机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智能割草机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13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  <p:sp>
        <p:nvSpPr>
          <p:cNvPr id="49" name="textbox 338"/>
          <p:cNvSpPr/>
          <p:nvPr/>
        </p:nvSpPr>
        <p:spPr>
          <a:xfrm>
            <a:off x="10505440" y="565150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14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智能割草机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智能割草机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13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  <p:sp>
        <p:nvSpPr>
          <p:cNvPr id="49" name="textbox 338"/>
          <p:cNvSpPr/>
          <p:nvPr/>
        </p:nvSpPr>
        <p:spPr>
          <a:xfrm>
            <a:off x="10505440" y="565150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14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智能割草机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智能割草机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13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  <p:sp>
        <p:nvSpPr>
          <p:cNvPr id="49" name="textbox 338"/>
          <p:cNvSpPr/>
          <p:nvPr/>
        </p:nvSpPr>
        <p:spPr>
          <a:xfrm>
            <a:off x="10505440" y="565150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14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智能割草机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智能割草机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13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  <p:sp>
        <p:nvSpPr>
          <p:cNvPr id="49" name="textbox 338"/>
          <p:cNvSpPr/>
          <p:nvPr/>
        </p:nvSpPr>
        <p:spPr>
          <a:xfrm>
            <a:off x="10505440" y="565150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 16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1                                                              15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15</a:t>
            </a:r>
            <a:endParaRPr lang="en-US"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180.3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  <p:sp>
        <p:nvSpPr>
          <p:cNvPr id="49" name="textbox 338"/>
          <p:cNvSpPr/>
          <p:nvPr/>
        </p:nvSpPr>
        <p:spPr>
          <a:xfrm>
            <a:off x="10505440" y="565150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18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0543540" y="712470"/>
            <a:ext cx="3512820" cy="965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/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 MOTOR</a:t>
            </a:r>
            <a:endParaRPr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indent="0" algn="l" fontAlgn="auto">
              <a:buClrTx/>
              <a:buSzTx/>
              <a:buFontTx/>
            </a:pP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BLDC3525</a:t>
            </a:r>
            <a:endParaRPr lang="en-US"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43540" y="1698625"/>
            <a:ext cx="5012690" cy="772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Commercial / Industrial Vacuum Cleaner</a:t>
            </a:r>
            <a:endParaRPr 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1                                                                    5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17</a:t>
            </a:r>
            <a:endParaRPr lang="en-US"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20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0543540" y="712470"/>
            <a:ext cx="3512820" cy="965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/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 MOTOR</a:t>
            </a:r>
            <a:endParaRPr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indent="0" algn="l" fontAlgn="auto">
              <a:buClrTx/>
              <a:buSzTx/>
              <a:buFontTx/>
            </a:pP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BLDC3525</a:t>
            </a:r>
            <a:endParaRPr lang="en-US"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43540" y="1698625"/>
            <a:ext cx="5012690" cy="772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Commercial / Industrial Vacuum Cleaner</a:t>
            </a:r>
            <a:endParaRPr 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19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22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0543540" y="712470"/>
            <a:ext cx="3512820" cy="965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/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 MOTOR</a:t>
            </a:r>
            <a:endParaRPr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indent="0" algn="l" fontAlgn="auto">
              <a:buClrTx/>
              <a:buSzTx/>
              <a:buFontTx/>
            </a:pP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BLDC3525</a:t>
            </a:r>
            <a:endParaRPr lang="en-US"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43540" y="1698625"/>
            <a:ext cx="5012690" cy="772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Commercial / Industrial Vacuum Cleaner</a:t>
            </a:r>
            <a:endParaRPr 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913370" y="13843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</a:t>
            </a:r>
            <a:r>
              <a:rPr lang="en-US" sz="1000" dirty="0"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21</a:t>
            </a:r>
            <a:endParaRPr lang="en-US" sz="9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 24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0543540" y="712470"/>
            <a:ext cx="3512820" cy="965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/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 MOTOR</a:t>
            </a:r>
            <a:endParaRPr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indent="0" algn="l" fontAlgn="auto">
              <a:buClrTx/>
              <a:buSzTx/>
              <a:buFontTx/>
            </a:pP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BLDC3525</a:t>
            </a:r>
            <a:endParaRPr lang="en-US"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43540" y="1698625"/>
            <a:ext cx="5012690" cy="772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Commercial / Industrial Vacuum Cleaner</a:t>
            </a:r>
            <a:endParaRPr 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23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26 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0543540" y="712470"/>
            <a:ext cx="3512820" cy="965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/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 MOTOR</a:t>
            </a:r>
            <a:endParaRPr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indent="0" algn="l" fontAlgn="auto">
              <a:buClrTx/>
              <a:buSzTx/>
              <a:buFontTx/>
            </a:pP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BLDC3525</a:t>
            </a:r>
            <a:endParaRPr lang="en-US"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43540" y="1698625"/>
            <a:ext cx="5012690" cy="772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Commercial / Industrial Vacuum Cleaner</a:t>
            </a:r>
            <a:endParaRPr 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25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/>
          <p:nvPr/>
        </p:nvSpPr>
        <p:spPr>
          <a:xfrm>
            <a:off x="557530" y="2974975"/>
            <a:ext cx="5967730" cy="37953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905" algn="just" rtl="0" eaLnBrk="0" fontAlgn="auto">
              <a:lnSpc>
                <a:spcPct val="170000"/>
              </a:lnSpc>
            </a:pP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科义创智能科技专注为客户提供质量可靠，技术领先的交流电机、直流无刷电机。产品广泛应用于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: </a:t>
            </a: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干湿商用吸尘器、商用智能洗地机、家用洗地机器人，园林工具、割草机器人，高压清洗机，商用卫浴设备，健康器材，储能设备，高铁设备等领域，年产能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1800</a:t>
            </a: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万台。是博世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, </a:t>
            </a: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凯驰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, </a:t>
            </a: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斯蒂尔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, </a:t>
            </a: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百得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, </a:t>
            </a: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科沃斯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, </a:t>
            </a: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追觅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, </a:t>
            </a: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苏美达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, </a:t>
            </a: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威玛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VACMASTER, </a:t>
            </a: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科瓴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CLEVA, </a:t>
            </a: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科勒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, </a:t>
            </a: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奥比中光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Orbbec</a:t>
            </a:r>
            <a:r>
              <a:rPr lang="zh-CN" alt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等知名品牌的电机供应商。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7000"/>
              </a:lnSpc>
            </a:pPr>
            <a:endParaRPr sz="1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8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970" algn="l" rtl="0" eaLnBrk="0">
              <a:lnSpc>
                <a:spcPct val="80000"/>
              </a:lnSpc>
              <a:spcBef>
                <a:spcPts val="515"/>
              </a:spcBef>
            </a:pPr>
            <a:endParaRPr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10353675" y="5944235"/>
          <a:ext cx="7316470" cy="2089150"/>
        </p:xfrm>
        <a:graphic>
          <a:graphicData uri="http://schemas.openxmlformats.org/drawingml/2006/table">
            <a:tbl>
              <a:tblPr/>
              <a:tblGrid>
                <a:gridCol w="2309495"/>
                <a:gridCol w="2809875"/>
                <a:gridCol w="2197100"/>
              </a:tblGrid>
              <a:tr h="20891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80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94360" algn="l" rtl="0" eaLnBrk="0">
                        <a:lnSpc>
                          <a:spcPct val="76000"/>
                        </a:lnSpc>
                      </a:pPr>
                      <a:r>
                        <a:rPr sz="1900" kern="0" spc="-30" dirty="0">
                          <a:solidFill>
                            <a:srgbClr val="EC702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愿景</a:t>
                      </a:r>
                      <a:endParaRPr sz="1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653415" algn="l" rtl="0" eaLnBrk="0">
                        <a:lnSpc>
                          <a:spcPts val="930"/>
                        </a:lnSpc>
                      </a:pPr>
                      <a:r>
                        <a:rPr sz="700" kern="0" spc="-10" dirty="0">
                          <a:solidFill>
                            <a:srgbClr val="B5B6B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visionary</a:t>
                      </a:r>
                      <a:endParaRPr sz="7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88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1430" indent="0" algn="l" rtl="0" eaLnBrk="0" fontAlgn="auto">
                        <a:lnSpc>
                          <a:spcPct val="138000"/>
                        </a:lnSpc>
                        <a:spcBef>
                          <a:spcPts val="300"/>
                        </a:spcBef>
                      </a:pPr>
                      <a:r>
                        <a:rPr lang="zh-CN" sz="1400" kern="0" spc="30" dirty="0">
                          <a:solidFill>
                            <a:schemeClr val="accent3">
                              <a:lumMod val="50000"/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微软雅黑" panose="020B0503020204020204" charset="-122"/>
                        </a:rPr>
                        <a:t>为推动技术领先的电机驱动系统而努力奋斗</a:t>
                      </a:r>
                      <a:r>
                        <a:rPr sz="1400" kern="0" spc="-100" dirty="0">
                          <a:solidFill>
                            <a:schemeClr val="accent3">
                              <a:lumMod val="50000"/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微软雅黑" panose="020B0503020204020204" charset="-122"/>
                        </a:rPr>
                        <a:t>！</a:t>
                      </a:r>
                      <a:endParaRPr sz="1400" kern="0" spc="-100" dirty="0">
                        <a:solidFill>
                          <a:schemeClr val="accent3">
                            <a:lumMod val="50000"/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189990" algn="l" rtl="0" eaLnBrk="0">
                        <a:lnSpc>
                          <a:spcPct val="80000"/>
                        </a:lnSpc>
                        <a:spcBef>
                          <a:spcPts val="5"/>
                        </a:spcBef>
                      </a:pPr>
                      <a:r>
                        <a:rPr sz="1900" kern="0" spc="-20" dirty="0">
                          <a:solidFill>
                            <a:srgbClr val="EC702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使命</a:t>
                      </a:r>
                      <a:endParaRPr sz="1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256665" algn="l" rtl="0" eaLnBrk="0">
                        <a:lnSpc>
                          <a:spcPts val="930"/>
                        </a:lnSpc>
                      </a:pPr>
                      <a:r>
                        <a:rPr sz="700" kern="0" spc="-10" dirty="0">
                          <a:solidFill>
                            <a:srgbClr val="B5B6B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missions</a:t>
                      </a:r>
                      <a:endParaRPr sz="7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algn="l" rtl="0" eaLnBrk="0">
                        <a:lnSpc>
                          <a:spcPct val="187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603250" indent="0" algn="l" rtl="0" eaLnBrk="0" fontAlgn="auto">
                        <a:lnSpc>
                          <a:spcPct val="138000"/>
                        </a:lnSpc>
                        <a:spcBef>
                          <a:spcPts val="300"/>
                        </a:spcBef>
                      </a:pPr>
                      <a:r>
                        <a:rPr sz="1400" kern="0" spc="0" dirty="0">
                          <a:solidFill>
                            <a:schemeClr val="accent3">
                              <a:lumMod val="50000"/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微软雅黑" panose="020B0503020204020204" charset="-122"/>
                        </a:rPr>
                        <a:t>定制化解决电机动力方案</a:t>
                      </a:r>
                      <a:r>
                        <a:rPr sz="1400" kern="0" spc="-10" dirty="0">
                          <a:solidFill>
                            <a:schemeClr val="accent3">
                              <a:lumMod val="50000"/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微软雅黑" panose="020B0503020204020204" charset="-122"/>
                        </a:rPr>
                        <a:t>和集</a:t>
                      </a:r>
                      <a:r>
                        <a:rPr sz="1400" kern="0" spc="0" dirty="0">
                          <a:solidFill>
                            <a:schemeClr val="accent3">
                              <a:lumMod val="50000"/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微软雅黑" panose="020B0503020204020204" charset="-122"/>
                        </a:rPr>
                        <a:t>成驱动控制技术，为客户</a:t>
                      </a:r>
                      <a:r>
                        <a:rPr sz="1400" kern="0" spc="-10" dirty="0">
                          <a:solidFill>
                            <a:schemeClr val="accent3">
                              <a:lumMod val="50000"/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微软雅黑" panose="020B0503020204020204" charset="-122"/>
                        </a:rPr>
                        <a:t>创造</a:t>
                      </a:r>
                      <a:r>
                        <a:rPr sz="1400" kern="0" spc="-100" dirty="0">
                          <a:solidFill>
                            <a:schemeClr val="accent3">
                              <a:lumMod val="50000"/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微软雅黑" panose="020B0503020204020204" charset="-122"/>
                        </a:rPr>
                        <a:t>更高附加价值</a:t>
                      </a:r>
                      <a:r>
                        <a:rPr sz="1000" kern="0" spc="-100" dirty="0">
                          <a:solidFill>
                            <a:schemeClr val="accent3">
                              <a:lumMod val="50000"/>
                              <a:alpha val="100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！</a:t>
                      </a:r>
                      <a:endParaRPr sz="1000" kern="0" spc="-100" dirty="0">
                        <a:solidFill>
                          <a:schemeClr val="accent3">
                            <a:lumMod val="50000"/>
                            <a:alpha val="100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613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23000"/>
                        </a:lnSpc>
                      </a:pPr>
                      <a:endParaRPr sz="1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963295" algn="l" rtl="0" eaLnBrk="0">
                        <a:lnSpc>
                          <a:spcPct val="79000"/>
                        </a:lnSpc>
                      </a:pPr>
                      <a:r>
                        <a:rPr sz="1900" kern="0" spc="-20" dirty="0">
                          <a:solidFill>
                            <a:srgbClr val="EC702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价值观</a:t>
                      </a:r>
                      <a:endParaRPr sz="19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 rtl="0" eaLnBrk="0">
                        <a:lnSpc>
                          <a:spcPct val="115000"/>
                        </a:lnSpc>
                      </a:pPr>
                      <a:r>
                        <a:rPr lang="en-US" sz="700" kern="0" spc="-10" dirty="0">
                          <a:solidFill>
                            <a:srgbClr val="B5B6B6">
                              <a:alpha val="100000"/>
                            </a:srgbClr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</a:rPr>
                        <a:t>                                                  Values</a:t>
                      </a:r>
                      <a:endParaRPr sz="2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559435"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endParaRPr sz="1600" kern="0" spc="-50" dirty="0">
                        <a:solidFill>
                          <a:srgbClr val="595757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559435" algn="l" rtl="0" eaLnBrk="0">
                        <a:lnSpc>
                          <a:spcPct val="88000"/>
                        </a:lnSpc>
                        <a:spcBef>
                          <a:spcPts val="0"/>
                        </a:spcBef>
                      </a:pPr>
                      <a:endParaRPr sz="1600" kern="0" spc="-50" dirty="0">
                        <a:solidFill>
                          <a:srgbClr val="595757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559435" indent="0" algn="l" rtl="0" eaLnBrk="0" fontAlgn="auto">
                        <a:lnSpc>
                          <a:spcPct val="138000"/>
                        </a:lnSpc>
                        <a:spcBef>
                          <a:spcPts val="0"/>
                        </a:spcBef>
                      </a:pPr>
                      <a:r>
                        <a:rPr sz="1400" kern="0" spc="-50" dirty="0">
                          <a:solidFill>
                            <a:schemeClr val="accent3">
                              <a:lumMod val="50000"/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微软雅黑" panose="020B0503020204020204" charset="-122"/>
                        </a:rPr>
                        <a:t>极致、创新、责任、</a:t>
                      </a:r>
                      <a:endParaRPr sz="1400" kern="0" spc="-50" dirty="0">
                        <a:solidFill>
                          <a:schemeClr val="accent3">
                            <a:lumMod val="50000"/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微软雅黑" panose="020B0503020204020204" charset="-122"/>
                      </a:endParaRPr>
                    </a:p>
                    <a:p>
                      <a:pPr marL="559435" indent="0" algn="l" rtl="0" eaLnBrk="0" fontAlgn="auto">
                        <a:lnSpc>
                          <a:spcPct val="138000"/>
                        </a:lnSpc>
                        <a:spcBef>
                          <a:spcPts val="0"/>
                        </a:spcBef>
                      </a:pPr>
                      <a:r>
                        <a:rPr sz="1400" kern="0" spc="-50" dirty="0">
                          <a:solidFill>
                            <a:schemeClr val="accent3">
                              <a:lumMod val="50000"/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微软雅黑" panose="020B0503020204020204" charset="-122"/>
                        </a:rPr>
                        <a:t>诚信、共赢</a:t>
                      </a:r>
                      <a:endParaRPr sz="1400" kern="0" spc="-50" dirty="0">
                        <a:solidFill>
                          <a:schemeClr val="accent3">
                            <a:lumMod val="50000"/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微软雅黑" panose="020B0503020204020204" charset="-122"/>
                      </a:endParaRPr>
                    </a:p>
                  </a:txBody>
                  <a:tcPr marL="0" marR="0" marT="0" marB="0" vert="horz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textbox 10"/>
          <p:cNvSpPr/>
          <p:nvPr/>
        </p:nvSpPr>
        <p:spPr>
          <a:xfrm>
            <a:off x="419100" y="497840"/>
            <a:ext cx="4080510" cy="22288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</a:pPr>
            <a:r>
              <a:rPr lang="en-US" sz="100" dirty="0">
                <a:latin typeface="Arial" panose="020B0604020202020204"/>
                <a:ea typeface="Arial" panose="020B0604020202020204"/>
                <a:cs typeface="Arial" panose="020B0604020202020204"/>
              </a:rPr>
              <a:t>KOYTRON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00025" algn="l" rtl="0" eaLnBrk="0">
              <a:lnSpc>
                <a:spcPct val="76000"/>
              </a:lnSpc>
              <a:spcBef>
                <a:spcPts val="1060"/>
              </a:spcBef>
            </a:pPr>
            <a:r>
              <a:rPr sz="3500" b="1" kern="0" spc="180" dirty="0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COMPANY</a:t>
            </a:r>
            <a:endParaRPr sz="3500" b="1" kern="0" spc="180" dirty="0">
              <a:solidFill>
                <a:schemeClr val="tx1"/>
              </a:solidFill>
              <a:effectLst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200025" algn="l" rtl="0" eaLnBrk="0">
              <a:lnSpc>
                <a:spcPct val="76000"/>
              </a:lnSpc>
              <a:spcBef>
                <a:spcPts val="1060"/>
              </a:spcBef>
            </a:pPr>
            <a:r>
              <a:rPr sz="3500" b="1" kern="0" spc="170" dirty="0">
                <a:solidFill>
                  <a:schemeClr val="tx1"/>
                </a:solidFill>
                <a:effectLst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INTRODUCTION</a:t>
            </a:r>
            <a:endParaRPr sz="3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97485" algn="l" rtl="0" eaLnBrk="0">
              <a:lnSpc>
                <a:spcPct val="88000"/>
              </a:lnSpc>
              <a:spcBef>
                <a:spcPts val="355"/>
              </a:spcBef>
            </a:pPr>
            <a:r>
              <a:rPr sz="2400" b="1" kern="0" spc="-3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公司介绍</a:t>
            </a:r>
            <a:endParaRPr sz="2400" b="1" kern="0" spc="-3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6472837" y="5277638"/>
            <a:ext cx="386753" cy="36433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3865469" y="5253097"/>
            <a:ext cx="337095" cy="412432"/>
          </a:xfrm>
          <a:prstGeom prst="rect">
            <a:avLst/>
          </a:prstGeom>
        </p:spPr>
      </p:pic>
      <p:sp>
        <p:nvSpPr>
          <p:cNvPr id="54" name="textbox 54"/>
          <p:cNvSpPr/>
          <p:nvPr/>
        </p:nvSpPr>
        <p:spPr>
          <a:xfrm>
            <a:off x="10353675" y="8788400"/>
            <a:ext cx="5614670" cy="1555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en-US" altLang="zh-CN" sz="1000" kern="0" spc="60" dirty="0">
                <a:solidFill>
                  <a:srgbClr val="727171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sz="1000" dirty="0"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62" name="path 62"/>
          <p:cNvSpPr/>
          <p:nvPr/>
        </p:nvSpPr>
        <p:spPr>
          <a:xfrm>
            <a:off x="595630" y="2378075"/>
            <a:ext cx="5929630" cy="76200"/>
          </a:xfrm>
          <a:custGeom>
            <a:avLst/>
            <a:gdLst/>
            <a:ahLst/>
            <a:cxnLst/>
            <a:rect l="0" t="0" r="0" b="0"/>
            <a:pathLst>
              <a:path w="6408" h="20">
                <a:moveTo>
                  <a:pt x="0" y="10"/>
                </a:moveTo>
                <a:lnTo>
                  <a:pt x="6408" y="10"/>
                </a:lnTo>
              </a:path>
            </a:pathLst>
          </a:custGeom>
          <a:noFill/>
          <a:ln w="12700" cap="flat">
            <a:solidFill>
              <a:srgbClr val="3E3A39"/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4" name="path 64"/>
          <p:cNvSpPr/>
          <p:nvPr/>
        </p:nvSpPr>
        <p:spPr>
          <a:xfrm>
            <a:off x="13205463" y="6523249"/>
            <a:ext cx="1656143" cy="6350"/>
          </a:xfrm>
          <a:custGeom>
            <a:avLst/>
            <a:gdLst/>
            <a:ahLst/>
            <a:cxnLst/>
            <a:rect l="0" t="0" r="0" b="0"/>
            <a:pathLst>
              <a:path w="2608" h="10">
                <a:moveTo>
                  <a:pt x="0" y="5"/>
                </a:moveTo>
                <a:lnTo>
                  <a:pt x="2608" y="5"/>
                </a:lnTo>
              </a:path>
            </a:pathLst>
          </a:custGeom>
          <a:noFill/>
          <a:ln w="6350" cap="flat">
            <a:solidFill>
              <a:srgbClr val="595757"/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6" name="path 66"/>
          <p:cNvSpPr/>
          <p:nvPr/>
        </p:nvSpPr>
        <p:spPr>
          <a:xfrm>
            <a:off x="15838126" y="6523249"/>
            <a:ext cx="1656143" cy="6350"/>
          </a:xfrm>
          <a:custGeom>
            <a:avLst/>
            <a:gdLst/>
            <a:ahLst/>
            <a:cxnLst/>
            <a:rect l="0" t="0" r="0" b="0"/>
            <a:pathLst>
              <a:path w="2608" h="10">
                <a:moveTo>
                  <a:pt x="0" y="5"/>
                </a:moveTo>
                <a:lnTo>
                  <a:pt x="2608" y="5"/>
                </a:lnTo>
              </a:path>
            </a:pathLst>
          </a:custGeom>
          <a:noFill/>
          <a:ln w="6350" cap="flat">
            <a:solidFill>
              <a:srgbClr val="595757"/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8" name="path 68"/>
          <p:cNvSpPr/>
          <p:nvPr/>
        </p:nvSpPr>
        <p:spPr>
          <a:xfrm>
            <a:off x="10353697" y="6523249"/>
            <a:ext cx="1656143" cy="6350"/>
          </a:xfrm>
          <a:custGeom>
            <a:avLst/>
            <a:gdLst/>
            <a:ahLst/>
            <a:cxnLst/>
            <a:rect l="0" t="0" r="0" b="0"/>
            <a:pathLst>
              <a:path w="2608" h="10">
                <a:moveTo>
                  <a:pt x="0" y="5"/>
                </a:moveTo>
                <a:lnTo>
                  <a:pt x="2608" y="5"/>
                </a:lnTo>
              </a:path>
            </a:pathLst>
          </a:custGeom>
          <a:noFill/>
          <a:ln w="6350" cap="flat">
            <a:solidFill>
              <a:srgbClr val="595757"/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72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1305512" y="5374976"/>
            <a:ext cx="21589" cy="21094"/>
          </a:xfrm>
          <a:prstGeom prst="rect">
            <a:avLst/>
          </a:prstGeom>
        </p:spPr>
      </p:pic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127000"/>
            <a:ext cx="1062990" cy="370840"/>
          </a:xfrm>
          <a:prstGeom prst="rect">
            <a:avLst/>
          </a:prstGeom>
        </p:spPr>
      </p:pic>
      <p:pic>
        <p:nvPicPr>
          <p:cNvPr id="7" name="图片 6"/>
          <p:cNvPicPr preferRelativeResize="0"/>
          <p:nvPr/>
        </p:nvPicPr>
        <p:blipFill>
          <a:blip r:embed="rId5"/>
          <a:srcRect t="10451" r="6389" b="12983"/>
          <a:stretch>
            <a:fillRect/>
          </a:stretch>
        </p:blipFill>
        <p:spPr>
          <a:xfrm>
            <a:off x="7369175" y="25400"/>
            <a:ext cx="11206480" cy="44545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 28 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0543540" y="712470"/>
            <a:ext cx="3512820" cy="965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/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 MOTOR</a:t>
            </a:r>
            <a:endParaRPr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indent="0" algn="l" fontAlgn="auto">
              <a:buClrTx/>
              <a:buSzTx/>
              <a:buFontTx/>
            </a:pP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BLDC3525</a:t>
            </a:r>
            <a:endParaRPr lang="en-US"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43540" y="1698625"/>
            <a:ext cx="5012690" cy="772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Commercial / Industrial Vacuum Cleaner</a:t>
            </a:r>
            <a:endParaRPr 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27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30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0543540" y="712470"/>
            <a:ext cx="3512820" cy="965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/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 MOTOR</a:t>
            </a:r>
            <a:endParaRPr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indent="0" algn="l" fontAlgn="auto">
              <a:buClrTx/>
              <a:buSzTx/>
              <a:buFontTx/>
            </a:pP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BLDC3525</a:t>
            </a:r>
            <a:endParaRPr lang="en-US"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43540" y="1698625"/>
            <a:ext cx="5012690" cy="772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Commercial / Industrial Vacuum Cleaner</a:t>
            </a:r>
            <a:endParaRPr 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29</a:t>
            </a:r>
            <a:endParaRPr lang="en-US"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32 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0543540" y="712470"/>
            <a:ext cx="3512820" cy="965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/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 MOTOR</a:t>
            </a:r>
            <a:endParaRPr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indent="0" algn="l" fontAlgn="auto">
              <a:buClrTx/>
              <a:buSzTx/>
              <a:buFontTx/>
            </a:pP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BLDC3525</a:t>
            </a:r>
            <a:endParaRPr lang="en-US"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43540" y="1698625"/>
            <a:ext cx="5012690" cy="772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Commercial / Industrial Vacuum Cleaner</a:t>
            </a:r>
            <a:endParaRPr 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31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34 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0543540" y="712470"/>
            <a:ext cx="3512820" cy="965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/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 MOTOR</a:t>
            </a:r>
            <a:endParaRPr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indent="0" algn="l" fontAlgn="auto">
              <a:buClrTx/>
              <a:buSzTx/>
              <a:buFontTx/>
            </a:pP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BLDC3525</a:t>
            </a:r>
            <a:endParaRPr lang="en-US"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43540" y="1698625"/>
            <a:ext cx="5012690" cy="772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Commercial / Industrial Vacuum Cleaner</a:t>
            </a:r>
            <a:endParaRPr 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33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 36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0543540" y="712470"/>
            <a:ext cx="3512820" cy="965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/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 MOTOR</a:t>
            </a:r>
            <a:endParaRPr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indent="0" algn="l" fontAlgn="auto">
              <a:buClrTx/>
              <a:buSzTx/>
              <a:buFontTx/>
            </a:pP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BLDC3525</a:t>
            </a:r>
            <a:endParaRPr lang="en-US"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43540" y="1698625"/>
            <a:ext cx="5012690" cy="772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Commercial / Industrial Vacuum Cleaner</a:t>
            </a:r>
            <a:endParaRPr 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35</a:t>
            </a:r>
            <a:endParaRPr lang="en-US"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38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0543540" y="712470"/>
            <a:ext cx="3512820" cy="965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/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 MOTOR</a:t>
            </a:r>
            <a:endParaRPr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indent="0" algn="l" fontAlgn="auto">
              <a:buClrTx/>
              <a:buSzTx/>
              <a:buFontTx/>
            </a:pP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BLDC3525</a:t>
            </a:r>
            <a:endParaRPr lang="en-US"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43540" y="1698625"/>
            <a:ext cx="5012690" cy="772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Commercial / Industrial Vacuum Cleaner</a:t>
            </a:r>
            <a:endParaRPr 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37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40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0543540" y="712470"/>
            <a:ext cx="3512820" cy="965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/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 MOTOR</a:t>
            </a:r>
            <a:endParaRPr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indent="0" algn="l" fontAlgn="auto">
              <a:buClrTx/>
              <a:buSzTx/>
              <a:buFontTx/>
            </a:pP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BLDC3525</a:t>
            </a:r>
            <a:endParaRPr lang="en-US"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43540" y="1698625"/>
            <a:ext cx="5012690" cy="772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Commercial / Industrial Vacuum Cleaner</a:t>
            </a:r>
            <a:endParaRPr 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39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42 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0543540" y="712470"/>
            <a:ext cx="3512820" cy="965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/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 MOTOR</a:t>
            </a:r>
            <a:endParaRPr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indent="0" algn="l" fontAlgn="auto">
              <a:buClrTx/>
              <a:buSzTx/>
              <a:buFontTx/>
            </a:pP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BLDC3525</a:t>
            </a:r>
            <a:endParaRPr lang="en-US"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43540" y="1698625"/>
            <a:ext cx="5012690" cy="772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Commercial / Industrial Vacuum Cleaner</a:t>
            </a:r>
            <a:endParaRPr 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41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TM9430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44 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10543540" y="712470"/>
            <a:ext cx="3512820" cy="965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/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 MOTOR</a:t>
            </a:r>
            <a:endParaRPr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indent="0" algn="l" fontAlgn="auto">
              <a:buClrTx/>
              <a:buSzTx/>
              <a:buFontTx/>
            </a:pP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BLDC3525</a:t>
            </a:r>
            <a:endParaRPr lang="en-US" sz="3200" b="1" kern="0" spc="110" dirty="0">
              <a:solidFill>
                <a:srgbClr val="486DB4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43540" y="1698625"/>
            <a:ext cx="5012690" cy="772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  <a:sym typeface="+mn-ea"/>
              </a:rPr>
              <a:t>Commercial / Industrial Vacuum Cleaner</a:t>
            </a:r>
            <a:endParaRPr 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43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3"/>
          <p:cNvPicPr>
            <a:picLocks noChangeAspect="1"/>
          </p:cNvPicPr>
          <p:nvPr/>
        </p:nvPicPr>
        <p:blipFill>
          <a:blip r:embed="rId1"/>
          <a:srcRect r="13979" b="8821"/>
          <a:stretch>
            <a:fillRect/>
          </a:stretch>
        </p:blipFill>
        <p:spPr>
          <a:xfrm>
            <a:off x="9288145" y="0"/>
            <a:ext cx="9287510" cy="9265920"/>
          </a:xfrm>
          <a:prstGeom prst="rect">
            <a:avLst/>
          </a:prstGeom>
        </p:spPr>
      </p:pic>
      <p:sp>
        <p:nvSpPr>
          <p:cNvPr id="142" name="textbox 142"/>
          <p:cNvSpPr/>
          <p:nvPr/>
        </p:nvSpPr>
        <p:spPr>
          <a:xfrm>
            <a:off x="9871075" y="7207885"/>
            <a:ext cx="4098290" cy="24428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03555" algn="ctr" rtl="0" eaLnBrk="0">
              <a:lnSpc>
                <a:spcPct val="77000"/>
              </a:lnSpc>
            </a:pPr>
            <a:r>
              <a:rPr sz="2800" b="1" kern="0" spc="220" dirty="0">
                <a:solidFill>
                  <a:srgbClr val="FFFFFF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PRODUCT</a:t>
            </a:r>
            <a:r>
              <a:rPr sz="2800" b="1" kern="0" spc="0" dirty="0">
                <a:solidFill>
                  <a:srgbClr val="FFFFFF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r>
              <a:rPr sz="2800" b="1" kern="0" spc="170" dirty="0">
                <a:solidFill>
                  <a:srgbClr val="FFFFFF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DISPLAY</a:t>
            </a:r>
            <a:endParaRPr sz="2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74345" algn="ctr" rtl="0" eaLnBrk="0">
              <a:lnSpc>
                <a:spcPct val="87000"/>
              </a:lnSpc>
              <a:spcBef>
                <a:spcPts val="910"/>
              </a:spcBef>
            </a:pPr>
            <a:r>
              <a:rPr sz="2800" kern="0" spc="10" dirty="0">
                <a:solidFill>
                  <a:srgbClr val="FFFFFF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产品展示</a:t>
            </a:r>
            <a:endParaRPr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0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5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  <a:spcBef>
                <a:spcPts val="0"/>
              </a:spcBef>
            </a:pPr>
            <a:endParaRPr sz="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4" name="textbox 144"/>
          <p:cNvSpPr/>
          <p:nvPr/>
        </p:nvSpPr>
        <p:spPr>
          <a:xfrm>
            <a:off x="1060091" y="459195"/>
            <a:ext cx="4054475" cy="19697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925" algn="l" rtl="0" eaLnBrk="0">
              <a:lnSpc>
                <a:spcPct val="76000"/>
              </a:lnSpc>
              <a:spcBef>
                <a:spcPts val="1050"/>
              </a:spcBef>
            </a:pPr>
            <a:r>
              <a:rPr sz="3500" b="1" kern="0" spc="17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等线" panose="02010600030101010101" charset="-122"/>
              </a:rPr>
              <a:t>HONORS AND</a:t>
            </a:r>
            <a:endParaRPr sz="3500" b="1" dirty="0">
              <a:latin typeface="Malgun Gothic" panose="020B0503020000020004" charset="-127"/>
              <a:ea typeface="Malgun Gothic" panose="020B0503020000020004" charset="-127"/>
              <a:cs typeface="等线" panose="02010600030101010101" charset="-122"/>
            </a:endParaRPr>
          </a:p>
          <a:p>
            <a:pPr marL="19050" algn="l" rtl="0" eaLnBrk="0">
              <a:lnSpc>
                <a:spcPct val="76000"/>
              </a:lnSpc>
              <a:spcBef>
                <a:spcPts val="605"/>
              </a:spcBef>
            </a:pPr>
            <a:r>
              <a:rPr sz="3500" b="1" kern="0" spc="13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等线" panose="02010600030101010101" charset="-122"/>
              </a:rPr>
              <a:t>QUALIFICATIONS</a:t>
            </a:r>
            <a:endParaRPr sz="35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marL="12700" algn="l" rtl="0" eaLnBrk="0">
              <a:lnSpc>
                <a:spcPct val="89000"/>
              </a:lnSpc>
              <a:spcBef>
                <a:spcPts val="370"/>
              </a:spcBef>
            </a:pPr>
            <a:r>
              <a:rPr sz="2400" b="1" kern="0" spc="-20" dirty="0">
                <a:solidFill>
                  <a:srgbClr val="595757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荣誉资质</a:t>
            </a:r>
            <a:endParaRPr sz="24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146" name="path 146"/>
          <p:cNvSpPr/>
          <p:nvPr/>
        </p:nvSpPr>
        <p:spPr>
          <a:xfrm>
            <a:off x="1607013" y="486664"/>
            <a:ext cx="3175" cy="59207"/>
          </a:xfrm>
          <a:custGeom>
            <a:avLst/>
            <a:gdLst/>
            <a:ahLst/>
            <a:cxnLst/>
            <a:rect l="0" t="0" r="0" b="0"/>
            <a:pathLst>
              <a:path w="5" h="93">
                <a:moveTo>
                  <a:pt x="2" y="0"/>
                </a:moveTo>
                <a:lnTo>
                  <a:pt x="2" y="93"/>
                </a:lnTo>
              </a:path>
            </a:pathLst>
          </a:custGeom>
          <a:noFill/>
          <a:ln w="3175" cap="flat">
            <a:solidFill>
              <a:srgbClr val="898989"/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58" name="picture 1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791325" y="121285"/>
            <a:ext cx="2131060" cy="2154555"/>
          </a:xfrm>
          <a:prstGeom prst="rect">
            <a:avLst/>
          </a:prstGeom>
        </p:spPr>
      </p:pic>
      <p:sp>
        <p:nvSpPr>
          <p:cNvPr id="174" name="textbox 174"/>
          <p:cNvSpPr/>
          <p:nvPr/>
        </p:nvSpPr>
        <p:spPr>
          <a:xfrm>
            <a:off x="3126105" y="8391525"/>
            <a:ext cx="2811145" cy="762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700" kern="0" spc="-10" dirty="0">
                <a:solidFill>
                  <a:srgbClr val="59575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700" kern="0" spc="-20" dirty="0">
                <a:solidFill>
                  <a:srgbClr val="59575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</a:t>
            </a: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5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30555" algn="l" rtl="0" eaLnBrk="0">
              <a:lnSpc>
                <a:spcPct val="88000"/>
              </a:lnSpc>
              <a:spcBef>
                <a:spcPts val="0"/>
              </a:spcBef>
            </a:pP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6" name="textbox 176"/>
          <p:cNvSpPr/>
          <p:nvPr/>
        </p:nvSpPr>
        <p:spPr>
          <a:xfrm>
            <a:off x="16686530" y="423545"/>
            <a:ext cx="1068070" cy="2984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875" algn="l" rtl="0" eaLnBrk="0">
              <a:lnSpc>
                <a:spcPct val="77000"/>
              </a:lnSpc>
              <a:spcBef>
                <a:spcPts val="0"/>
              </a:spcBef>
              <a:tabLst>
                <a:tab pos="95250" algn="l"/>
              </a:tabLst>
            </a:pPr>
            <a:r>
              <a:rPr sz="6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	</a:t>
            </a:r>
            <a:r>
              <a:rPr sz="6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PRODUCT</a:t>
            </a:r>
            <a:r>
              <a:rPr sz="600" kern="0" spc="10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6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705485" algn="l" rtl="0" eaLnBrk="0">
              <a:lnSpc>
                <a:spcPts val="1065"/>
              </a:lnSpc>
              <a:spcBef>
                <a:spcPts val="90"/>
              </a:spcBef>
            </a:pPr>
            <a:r>
              <a:rPr sz="800" kern="0" spc="-2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06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rcRect l="3036" t="3652" r="51089" b="3167"/>
          <a:stretch>
            <a:fillRect/>
          </a:stretch>
        </p:blipFill>
        <p:spPr>
          <a:xfrm>
            <a:off x="355600" y="2428875"/>
            <a:ext cx="1987200" cy="271272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4"/>
          <a:srcRect l="2980" t="3062" r="51310" b="1923"/>
          <a:stretch>
            <a:fillRect/>
          </a:stretch>
        </p:blipFill>
        <p:spPr>
          <a:xfrm>
            <a:off x="2534920" y="2351405"/>
            <a:ext cx="1988185" cy="271272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5"/>
          <a:srcRect l="2980" t="3499" r="51310" b="2803"/>
          <a:stretch>
            <a:fillRect/>
          </a:stretch>
        </p:blipFill>
        <p:spPr>
          <a:xfrm>
            <a:off x="4735830" y="2349500"/>
            <a:ext cx="1987200" cy="27144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6"/>
          <a:srcRect l="2980" t="3062" r="50655" b="2359"/>
          <a:stretch>
            <a:fillRect/>
          </a:stretch>
        </p:blipFill>
        <p:spPr>
          <a:xfrm>
            <a:off x="6935470" y="2349500"/>
            <a:ext cx="1987200" cy="27144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7"/>
          <a:srcRect l="3687" t="3895" r="51447" b="3136"/>
          <a:stretch>
            <a:fillRect/>
          </a:stretch>
        </p:blipFill>
        <p:spPr>
          <a:xfrm>
            <a:off x="355600" y="5221605"/>
            <a:ext cx="1987200" cy="27144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8"/>
          <a:srcRect l="2980" t="3062" r="51310" b="3240"/>
          <a:stretch>
            <a:fillRect/>
          </a:stretch>
        </p:blipFill>
        <p:spPr>
          <a:xfrm>
            <a:off x="2543810" y="5221605"/>
            <a:ext cx="1987200" cy="2714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rcRect l="2627" t="2406" r="50540" b="1302"/>
          <a:stretch>
            <a:fillRect/>
          </a:stretch>
        </p:blipFill>
        <p:spPr>
          <a:xfrm>
            <a:off x="4732020" y="5229225"/>
            <a:ext cx="1994400" cy="2772003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10"/>
          <a:srcRect l="2795" t="2034" r="50805" b="1686"/>
          <a:stretch>
            <a:fillRect/>
          </a:stretch>
        </p:blipFill>
        <p:spPr>
          <a:xfrm>
            <a:off x="6927850" y="5229225"/>
            <a:ext cx="1994400" cy="27072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81940" y="839152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  <a:sym typeface="+mn-ea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5515" y="8427085"/>
            <a:ext cx="1217295" cy="4248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287510" cy="928814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0"/>
            <a:ext cx="9262745" cy="9287510"/>
          </a:xfrm>
          <a:prstGeom prst="rect">
            <a:avLst/>
          </a:prstGeom>
          <a:solidFill>
            <a:srgbClr val="0070C0">
              <a:alpha val="57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0" name="picture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5166865" y="-635"/>
            <a:ext cx="3408534" cy="9288005"/>
          </a:xfrm>
          <a:prstGeom prst="rect">
            <a:avLst/>
          </a:prstGeom>
        </p:spPr>
      </p:pic>
      <p:sp>
        <p:nvSpPr>
          <p:cNvPr id="82" name="textbox 82"/>
          <p:cNvSpPr/>
          <p:nvPr/>
        </p:nvSpPr>
        <p:spPr>
          <a:xfrm>
            <a:off x="687414" y="459195"/>
            <a:ext cx="6305550" cy="38163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9530" algn="l" rtl="0" eaLnBrk="0">
              <a:lnSpc>
                <a:spcPct val="76000"/>
              </a:lnSpc>
              <a:spcBef>
                <a:spcPts val="1060"/>
              </a:spcBef>
            </a:pPr>
            <a:r>
              <a:rPr sz="3500" b="1" kern="0" spc="130" dirty="0">
                <a:solidFill>
                  <a:srgbClr val="FFFFFF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PRODUCT</a:t>
            </a:r>
            <a:endParaRPr sz="3500" dirty="0">
              <a:latin typeface="Malgun Gothic" panose="020B0503020000020004" charset="-127"/>
              <a:ea typeface="Malgun Gothic" panose="020B0503020000020004" charset="-127"/>
              <a:cs typeface="Arial" panose="020B0604020202020204"/>
            </a:endParaRPr>
          </a:p>
          <a:p>
            <a:pPr marL="12700" algn="l" rtl="0" eaLnBrk="0">
              <a:lnSpc>
                <a:spcPct val="76000"/>
              </a:lnSpc>
              <a:spcBef>
                <a:spcPts val="610"/>
              </a:spcBef>
            </a:pPr>
            <a:r>
              <a:rPr sz="3500" b="1" kern="0" spc="130" dirty="0">
                <a:solidFill>
                  <a:srgbClr val="FFFFFF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ADVANTAGES</a:t>
            </a:r>
            <a:endParaRPr sz="3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210" algn="l" rtl="0" eaLnBrk="0">
              <a:lnSpc>
                <a:spcPct val="87000"/>
              </a:lnSpc>
              <a:spcBef>
                <a:spcPts val="645"/>
              </a:spcBef>
            </a:pPr>
            <a:r>
              <a:rPr sz="24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产品优势</a:t>
            </a:r>
            <a:endParaRPr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5400" algn="l" rtl="0" eaLnBrk="0">
              <a:lnSpc>
                <a:spcPct val="88000"/>
              </a:lnSpc>
              <a:spcBef>
                <a:spcPts val="1230"/>
              </a:spcBef>
            </a:pPr>
            <a:r>
              <a:rPr sz="4100" b="1" kern="0" spc="-30" dirty="0">
                <a:solidFill>
                  <a:srgbClr val="EC702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专属定制开发服务</a:t>
            </a:r>
            <a:endParaRPr sz="4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rtl="0" eaLnBrk="0">
              <a:lnSpc>
                <a:spcPct val="106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1750" algn="l" rtl="0" eaLnBrk="0">
              <a:lnSpc>
                <a:spcPct val="88000"/>
              </a:lnSpc>
              <a:spcBef>
                <a:spcPts val="5"/>
              </a:spcBef>
            </a:pPr>
            <a:r>
              <a:rPr sz="2500" kern="0" spc="-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电机控制驱动及无刷电机同步</a:t>
            </a:r>
            <a:r>
              <a:rPr sz="2500" kern="0" spc="-10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配套开发设计！</a:t>
            </a:r>
            <a:endParaRPr sz="2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8" name="picture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3977384" y="3619385"/>
            <a:ext cx="3767818" cy="3767848"/>
          </a:xfrm>
          <a:prstGeom prst="rect">
            <a:avLst/>
          </a:prstGeom>
        </p:spPr>
      </p:pic>
      <p:pic>
        <p:nvPicPr>
          <p:cNvPr id="90" name="picture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62837" y="5264746"/>
            <a:ext cx="2506588" cy="2443962"/>
          </a:xfrm>
          <a:prstGeom prst="rect">
            <a:avLst/>
          </a:prstGeom>
        </p:spPr>
      </p:pic>
      <p:sp>
        <p:nvSpPr>
          <p:cNvPr id="94" name="textbox 94"/>
          <p:cNvSpPr/>
          <p:nvPr/>
        </p:nvSpPr>
        <p:spPr>
          <a:xfrm>
            <a:off x="9999980" y="820420"/>
            <a:ext cx="4464685" cy="13747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90" algn="l" rtl="0" eaLnBrk="0">
              <a:lnSpc>
                <a:spcPct val="75000"/>
              </a:lnSpc>
              <a:spcBef>
                <a:spcPts val="0"/>
              </a:spcBef>
            </a:pPr>
            <a:r>
              <a:rPr sz="4000" b="1" kern="0" spc="12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INDUSTRY</a:t>
            </a:r>
            <a:r>
              <a:rPr sz="4000" b="1" kern="0" spc="2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r>
              <a:rPr sz="4000" b="1" kern="0" spc="8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FIELD</a:t>
            </a:r>
            <a:endParaRPr sz="3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7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2800" b="1" kern="0" spc="-20" dirty="0">
                <a:solidFill>
                  <a:srgbClr val="59575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应用领域</a:t>
            </a:r>
            <a:endParaRPr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6" name="textbox 96"/>
          <p:cNvSpPr/>
          <p:nvPr/>
        </p:nvSpPr>
        <p:spPr>
          <a:xfrm>
            <a:off x="12632055" y="7406005"/>
            <a:ext cx="4072890" cy="7397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7145" algn="l" rtl="0" eaLnBrk="0">
              <a:lnSpc>
                <a:spcPct val="87000"/>
              </a:lnSpc>
            </a:pPr>
            <a:r>
              <a:rPr lang="zh-CN" sz="16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其他</a:t>
            </a:r>
            <a:r>
              <a:rPr sz="1600" b="1" kern="0" spc="22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sz="1600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\  </a:t>
            </a:r>
            <a:r>
              <a:rPr lang="en-US" sz="1600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等线" panose="02010600030101010101" charset="-122"/>
              </a:rPr>
              <a:t>Others</a:t>
            </a:r>
            <a:endParaRPr sz="1600" dirty="0">
              <a:latin typeface="Malgun Gothic" panose="020B0503020000020004" charset="-127"/>
              <a:ea typeface="Malgun Gothic" panose="020B0503020000020004" charset="-127"/>
              <a:cs typeface="等线" panose="02010600030101010101" charset="-122"/>
            </a:endParaRPr>
          </a:p>
          <a:p>
            <a:pPr marL="12700" algn="l" rtl="0" eaLnBrk="0">
              <a:lnSpc>
                <a:spcPct val="100000"/>
              </a:lnSpc>
              <a:spcBef>
                <a:spcPts val="5"/>
              </a:spcBef>
            </a:pPr>
            <a:r>
              <a:rPr sz="1600" b="1" kern="0" spc="-20" dirty="0">
                <a:solidFill>
                  <a:srgbClr val="595757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商</a:t>
            </a:r>
            <a:r>
              <a:rPr sz="1600" b="1" kern="0" spc="-20" dirty="0">
                <a:solidFill>
                  <a:srgbClr val="595757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用</a:t>
            </a:r>
            <a:r>
              <a:rPr sz="1600" b="1" kern="0" spc="-20" dirty="0">
                <a:solidFill>
                  <a:srgbClr val="595757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卫浴设备</a:t>
            </a:r>
            <a:r>
              <a:rPr sz="1600" b="1" kern="0" spc="-20" dirty="0">
                <a:solidFill>
                  <a:srgbClr val="595757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|</a:t>
            </a:r>
            <a:r>
              <a:rPr sz="1600" b="1" kern="0" spc="-20" dirty="0">
                <a:solidFill>
                  <a:srgbClr val="595757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健康器材</a:t>
            </a:r>
            <a:r>
              <a:rPr sz="1600" b="1" kern="0" spc="-20" dirty="0">
                <a:solidFill>
                  <a:srgbClr val="595757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|</a:t>
            </a:r>
            <a:r>
              <a:rPr sz="1600" b="1" kern="0" spc="-20" dirty="0">
                <a:solidFill>
                  <a:srgbClr val="595757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储能设备</a:t>
            </a:r>
            <a:r>
              <a:rPr sz="1600" b="1" kern="0" spc="-20" dirty="0">
                <a:solidFill>
                  <a:srgbClr val="595757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|</a:t>
            </a:r>
            <a:r>
              <a:rPr sz="1600" b="1" kern="0" spc="-20" dirty="0">
                <a:solidFill>
                  <a:srgbClr val="595757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高铁设备</a:t>
            </a:r>
            <a:endParaRPr lang="zh-CN" altLang="en-US" sz="16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98" name="textbox 98"/>
          <p:cNvSpPr/>
          <p:nvPr/>
        </p:nvSpPr>
        <p:spPr>
          <a:xfrm>
            <a:off x="11419205" y="3865245"/>
            <a:ext cx="2559050" cy="6502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zh-CN" sz="16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智能家电</a:t>
            </a:r>
            <a:r>
              <a:rPr sz="1600" b="1" kern="0" spc="22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sz="1600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\  </a:t>
            </a:r>
            <a:r>
              <a:rPr sz="1600" kern="0" spc="-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等线" panose="02010600030101010101" charset="-122"/>
                <a:sym typeface="+mn-ea"/>
              </a:rPr>
              <a:t>Smart</a:t>
            </a:r>
            <a:r>
              <a:rPr sz="1600" kern="0" spc="4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等线" panose="02010600030101010101" charset="-122"/>
                <a:sym typeface="+mn-ea"/>
              </a:rPr>
              <a:t> </a:t>
            </a:r>
            <a:r>
              <a:rPr sz="1600" kern="0" spc="-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等线" panose="02010600030101010101" charset="-122"/>
                <a:sym typeface="+mn-ea"/>
              </a:rPr>
              <a:t>Home</a:t>
            </a:r>
            <a:endParaRPr sz="16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marL="12700" algn="l" rtl="0" eaLnBrk="0">
              <a:lnSpc>
                <a:spcPct val="87000"/>
              </a:lnSpc>
              <a:buClrTx/>
              <a:buSzTx/>
              <a:buFontTx/>
            </a:pPr>
            <a:r>
              <a:rPr sz="1600" b="1" kern="0" spc="-20" dirty="0">
                <a:solidFill>
                  <a:srgbClr val="595757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家用洗地机器人</a:t>
            </a:r>
            <a:endParaRPr sz="1600" b="1" kern="0" spc="-20" dirty="0">
              <a:solidFill>
                <a:srgbClr val="595757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102" name="picture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700117" y="6235326"/>
            <a:ext cx="1376698" cy="502281"/>
          </a:xfrm>
          <a:prstGeom prst="rect">
            <a:avLst/>
          </a:prstGeom>
        </p:spPr>
      </p:pic>
      <p:sp>
        <p:nvSpPr>
          <p:cNvPr id="104" name="textbox 104"/>
          <p:cNvSpPr/>
          <p:nvPr/>
        </p:nvSpPr>
        <p:spPr>
          <a:xfrm>
            <a:off x="12632690" y="2839085"/>
            <a:ext cx="3603625" cy="6184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zh-CN" sz="16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智能园林工具</a:t>
            </a:r>
            <a:r>
              <a:rPr lang="en-US" altLang="zh-CN" sz="16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/</a:t>
            </a:r>
            <a:r>
              <a:rPr lang="en-US" sz="1600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等线" panose="02010600030101010101" charset="-122"/>
              </a:rPr>
              <a:t>Intelligent garden tools</a:t>
            </a:r>
            <a:endParaRPr sz="1600" dirty="0">
              <a:latin typeface="Malgun Gothic" panose="020B0503020000020004" charset="-127"/>
              <a:ea typeface="Malgun Gothic" panose="020B0503020000020004" charset="-127"/>
              <a:cs typeface="等线" panose="02010600030101010101" charset="-122"/>
            </a:endParaRPr>
          </a:p>
          <a:p>
            <a:pPr marL="12700" algn="l" rtl="0" eaLnBrk="0">
              <a:lnSpc>
                <a:spcPct val="87000"/>
              </a:lnSpc>
              <a:spcBef>
                <a:spcPts val="5"/>
              </a:spcBef>
              <a:buClrTx/>
              <a:buSzTx/>
              <a:buFontTx/>
            </a:pPr>
            <a:r>
              <a:rPr sz="1600" b="1" kern="0" spc="-20" dirty="0">
                <a:solidFill>
                  <a:srgbClr val="595757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割草机机器人</a:t>
            </a:r>
            <a:endParaRPr sz="1600" b="1" kern="0" spc="-20" dirty="0">
              <a:solidFill>
                <a:srgbClr val="595757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106" name="textbox 106"/>
          <p:cNvSpPr/>
          <p:nvPr/>
        </p:nvSpPr>
        <p:spPr>
          <a:xfrm>
            <a:off x="3140075" y="6190615"/>
            <a:ext cx="1744345" cy="692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专业技术强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320" algn="l" rtl="0" eaLnBrk="0">
              <a:lnSpc>
                <a:spcPct val="89000"/>
              </a:lnSpc>
              <a:spcBef>
                <a:spcPts val="190"/>
              </a:spcBef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专业软硬件配套优化和完善高效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8" name="textbox 108"/>
          <p:cNvSpPr/>
          <p:nvPr/>
        </p:nvSpPr>
        <p:spPr>
          <a:xfrm>
            <a:off x="2566204" y="7248020"/>
            <a:ext cx="1677035" cy="4133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17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性价比优</a:t>
            </a:r>
            <a:endParaRPr sz="17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0955" algn="l" rtl="0" eaLnBrk="0">
              <a:lnSpc>
                <a:spcPct val="89000"/>
              </a:lnSpc>
              <a:spcBef>
                <a:spcPts val="200"/>
              </a:spcBef>
            </a:pPr>
            <a:r>
              <a:rPr sz="10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配套服务产品市场竞争优势大</a:t>
            </a:r>
            <a:endParaRPr sz="1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0" name="textbox 120"/>
          <p:cNvSpPr/>
          <p:nvPr/>
        </p:nvSpPr>
        <p:spPr>
          <a:xfrm>
            <a:off x="11532235" y="6225540"/>
            <a:ext cx="2896235" cy="6007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970" algn="l" rtl="0" eaLnBrk="0">
              <a:lnSpc>
                <a:spcPct val="88000"/>
              </a:lnSpc>
            </a:pPr>
            <a:r>
              <a:rPr lang="zh-CN" sz="1600" b="1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园林工具</a:t>
            </a:r>
            <a:r>
              <a:rPr sz="1600" b="1" kern="0" spc="22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sz="1600" kern="0" spc="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\</a:t>
            </a:r>
            <a:r>
              <a:rPr lang="en-US" sz="1600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等线" panose="02010600030101010101" charset="-122"/>
              </a:rPr>
              <a:t>Garden tools</a:t>
            </a:r>
            <a:endParaRPr lang="en-US" sz="1600" kern="0" spc="110" dirty="0">
              <a:solidFill>
                <a:srgbClr val="486DB4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等线" panose="02010600030101010101" charset="-122"/>
            </a:endParaRPr>
          </a:p>
          <a:p>
            <a:pPr marL="12700" algn="l" rtl="0" eaLnBrk="0">
              <a:lnSpc>
                <a:spcPct val="87000"/>
              </a:lnSpc>
              <a:spcBef>
                <a:spcPts val="0"/>
              </a:spcBef>
              <a:buClrTx/>
              <a:buSzTx/>
              <a:buFontTx/>
            </a:pPr>
            <a:r>
              <a:rPr sz="1600" b="1" kern="0" spc="-20" dirty="0">
                <a:solidFill>
                  <a:srgbClr val="595757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碎枝机 |  割草机</a:t>
            </a:r>
            <a:r>
              <a:rPr sz="1600" b="1" kern="0" spc="-20" dirty="0">
                <a:solidFill>
                  <a:srgbClr val="595757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sz="1600" b="1" kern="0" spc="-20" dirty="0">
              <a:solidFill>
                <a:srgbClr val="595757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2" name="textbox 122"/>
          <p:cNvSpPr/>
          <p:nvPr/>
        </p:nvSpPr>
        <p:spPr>
          <a:xfrm>
            <a:off x="1230159" y="6106189"/>
            <a:ext cx="731519" cy="7912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2800" b="1" kern="0" spc="-30" dirty="0">
                <a:solidFill>
                  <a:srgbClr val="E16D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优势</a:t>
            </a:r>
            <a:r>
              <a:rPr sz="2800" b="1" kern="0" spc="0" dirty="0">
                <a:solidFill>
                  <a:srgbClr val="E16D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b="1" kern="0" spc="-30" dirty="0">
                <a:solidFill>
                  <a:srgbClr val="E16D3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价值</a:t>
            </a:r>
            <a:endParaRPr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4" name="textbox 124"/>
          <p:cNvSpPr/>
          <p:nvPr/>
        </p:nvSpPr>
        <p:spPr>
          <a:xfrm>
            <a:off x="9363075" y="5076190"/>
            <a:ext cx="4615180" cy="7112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lang="zh-CN" sz="1600" b="1" kern="0" spc="-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商用清洁设备</a:t>
            </a:r>
            <a:r>
              <a:rPr sz="1600" b="1" kern="0" spc="27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sz="1600" kern="0" spc="-10" dirty="0">
                <a:solidFill>
                  <a:srgbClr val="486DB4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\  </a:t>
            </a:r>
            <a:r>
              <a:rPr lang="en-US" sz="1600" kern="0" spc="-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等线" panose="02010600030101010101" charset="-122"/>
              </a:rPr>
              <a:t>Commercial cleaning equipment</a:t>
            </a:r>
            <a:endParaRPr sz="1600" dirty="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pPr marL="12700" algn="l" rtl="0" eaLnBrk="0">
              <a:lnSpc>
                <a:spcPct val="87000"/>
              </a:lnSpc>
              <a:spcBef>
                <a:spcPts val="0"/>
              </a:spcBef>
              <a:buClrTx/>
              <a:buSzTx/>
              <a:buFontTx/>
            </a:pPr>
            <a:r>
              <a:rPr sz="1600" b="1" kern="0" spc="-20" dirty="0">
                <a:solidFill>
                  <a:srgbClr val="595757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商用吸尘器 | 商用智能洗地机</a:t>
            </a:r>
            <a:endParaRPr sz="1600" b="1" kern="0" spc="-20" dirty="0">
              <a:solidFill>
                <a:srgbClr val="595757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126" name="textbox 126"/>
          <p:cNvSpPr/>
          <p:nvPr/>
        </p:nvSpPr>
        <p:spPr>
          <a:xfrm>
            <a:off x="2570778" y="5326498"/>
            <a:ext cx="1036955" cy="4121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9685" algn="l" rtl="0" eaLnBrk="0">
              <a:lnSpc>
                <a:spcPct val="88000"/>
              </a:lnSpc>
            </a:pPr>
            <a:r>
              <a:rPr sz="1400" kern="0" spc="-4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时效快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ct val="88000"/>
              </a:lnSpc>
              <a:spcBef>
                <a:spcPts val="195"/>
              </a:spcBef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项目开发时效快速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8" name="textbox 128"/>
          <p:cNvSpPr/>
          <p:nvPr/>
        </p:nvSpPr>
        <p:spPr>
          <a:xfrm>
            <a:off x="16236315" y="459105"/>
            <a:ext cx="1661160" cy="3365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</a:pPr>
            <a:endParaRPr sz="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91490" algn="l" rtl="0" eaLnBrk="0">
              <a:lnSpc>
                <a:spcPct val="74000"/>
              </a:lnSpc>
              <a:spcBef>
                <a:spcPts val="0"/>
              </a:spcBef>
              <a:tabLst>
                <a:tab pos="558800" algn="l"/>
              </a:tabLst>
            </a:pPr>
            <a:r>
              <a:rPr sz="800" kern="0" spc="5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INDUSTRY</a:t>
            </a:r>
            <a:r>
              <a:rPr sz="800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800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FIEL</a:t>
            </a:r>
            <a:r>
              <a:rPr sz="800" kern="0" spc="-1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155065" algn="l" rtl="0" eaLnBrk="0">
              <a:lnSpc>
                <a:spcPts val="1065"/>
              </a:lnSpc>
              <a:spcBef>
                <a:spcPts val="115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130" name="path 130"/>
          <p:cNvSpPr/>
          <p:nvPr/>
        </p:nvSpPr>
        <p:spPr>
          <a:xfrm>
            <a:off x="16795453" y="486664"/>
            <a:ext cx="3175" cy="59207"/>
          </a:xfrm>
          <a:custGeom>
            <a:avLst/>
            <a:gdLst/>
            <a:ahLst/>
            <a:cxnLst/>
            <a:rect l="0" t="0" r="0" b="0"/>
            <a:pathLst>
              <a:path w="5" h="93">
                <a:moveTo>
                  <a:pt x="2" y="0"/>
                </a:moveTo>
                <a:lnTo>
                  <a:pt x="2" y="93"/>
                </a:lnTo>
              </a:path>
            </a:pathLst>
          </a:custGeom>
          <a:noFill/>
          <a:ln w="3175" cap="flat">
            <a:solidFill>
              <a:srgbClr val="FFFFFF"/>
            </a:solidFill>
            <a:prstDash val="solid"/>
            <a:miter lim="10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34" name="picture 1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685415" y="5456349"/>
            <a:ext cx="703060" cy="143522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200414" y="6424388"/>
            <a:ext cx="700619" cy="124142"/>
          </a:xfrm>
          <a:prstGeom prst="rect">
            <a:avLst/>
          </a:prstGeom>
        </p:spPr>
      </p:pic>
      <p:pic>
        <p:nvPicPr>
          <p:cNvPr id="138" name="picture 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685415" y="7383486"/>
            <a:ext cx="700577" cy="12367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072620" y="872553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 descr="微信图片_20260615093635_213_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28470" y="8620125"/>
            <a:ext cx="1062990" cy="37084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14831695" y="4124960"/>
            <a:ext cx="2707005" cy="261239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260955" y="5126990"/>
            <a:ext cx="1960880" cy="66040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KOYTRON</a:t>
            </a:r>
            <a:endParaRPr lang="en-US" altLang="zh-CN" sz="3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TM58AA</a:t>
            </a:r>
            <a:endParaRPr sz="2800" dirty="0">
              <a:latin typeface="Malgun Gothic" panose="020B0503020000020004" charset="-127"/>
              <a:ea typeface="Malgun Gothic" panose="020B0503020000020004" charset="-127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4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TM58AA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230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900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20.06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2.214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210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109.6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120.6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3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TM58B4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120              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600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13.26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1.51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95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66</a:t>
                      </a:r>
                      <a:r>
                        <a:rPr lang="zh-CN" altLang="en-US" sz="1400">
                          <a:latin typeface="等线" panose="02010600030101010101" charset="-122"/>
                          <a:ea typeface="等线" panose="02010600030101010101" charset="-122"/>
                        </a:rPr>
                        <a:t>±</a:t>
                      </a: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0.5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120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  <p:sp>
        <p:nvSpPr>
          <p:cNvPr id="49" name="textbox 338"/>
          <p:cNvSpPr/>
          <p:nvPr/>
        </p:nvSpPr>
        <p:spPr>
          <a:xfrm>
            <a:off x="10505440" y="565150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TM58B4</a:t>
            </a:r>
            <a:endParaRPr sz="2800" dirty="0">
              <a:latin typeface="Malgun Gothic" panose="020B0503020000020004" charset="-127"/>
              <a:ea typeface="Malgun Gothic" panose="020B0503020000020004" charset="-127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l="11045" t="6216" r="12664" b="14424"/>
          <a:stretch>
            <a:fillRect/>
          </a:stretch>
        </p:blipFill>
        <p:spPr>
          <a:xfrm>
            <a:off x="6480810" y="766445"/>
            <a:ext cx="2219960" cy="27470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l="14540" t="5744" r="19052" b="21709"/>
          <a:stretch>
            <a:fillRect/>
          </a:stretch>
        </p:blipFill>
        <p:spPr>
          <a:xfrm>
            <a:off x="15779750" y="461645"/>
            <a:ext cx="2359660" cy="30810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rcRect t="5960" r="4217"/>
          <a:stretch>
            <a:fillRect/>
          </a:stretch>
        </p:blipFill>
        <p:spPr>
          <a:xfrm>
            <a:off x="815975" y="4700270"/>
            <a:ext cx="2246630" cy="29857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rcRect l="10420" t="10320" r="7954" b="10777"/>
          <a:stretch>
            <a:fillRect/>
          </a:stretch>
        </p:blipFill>
        <p:spPr>
          <a:xfrm>
            <a:off x="10151745" y="4866005"/>
            <a:ext cx="2209165" cy="23945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TM58B5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6 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120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900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20.32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1.8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360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34.21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66</a:t>
                      </a:r>
                      <a:r>
                        <a:rPr lang="zh-CN" altLang="en-US" sz="1400">
                          <a:latin typeface="等线" panose="02010600030101010101" charset="-122"/>
                          <a:ea typeface="等线" panose="02010600030101010101" charset="-122"/>
                        </a:rPr>
                        <a:t>±</a:t>
                      </a: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0.3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107.5</a:t>
                      </a:r>
                      <a:r>
                        <a:rPr lang="zh-CN" altLang="en-US" sz="1400">
                          <a:latin typeface="等线" panose="02010600030101010101" charset="-122"/>
                          <a:ea typeface="等线" panose="02010600030101010101" charset="-122"/>
                        </a:rPr>
                        <a:t>±</a:t>
                      </a: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5</a:t>
            </a:r>
            <a:endParaRPr lang="en-US"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220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950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15.61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1.89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145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23.54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最大外径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66</a:t>
                      </a:r>
                      <a:r>
                        <a:rPr lang="zh-CN" altLang="en-US" sz="1400">
                          <a:latin typeface="等线" panose="02010600030101010101" charset="-122"/>
                          <a:ea typeface="等线" panose="02010600030101010101" charset="-122"/>
                        </a:rPr>
                        <a:t>±</a:t>
                      </a: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0.5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120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  <a:sym typeface="+mn-ea"/>
              </a:rPr>
              <a:t>√</a:t>
            </a:r>
            <a:endParaRPr lang="en-US" altLang="zh-CN" sz="2000">
              <a:solidFill>
                <a:schemeClr val="bg1"/>
              </a:solidFill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  <p:sp>
        <p:nvSpPr>
          <p:cNvPr id="49" name="textbox 338"/>
          <p:cNvSpPr/>
          <p:nvPr/>
        </p:nvSpPr>
        <p:spPr>
          <a:xfrm>
            <a:off x="10505440" y="565150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TM58B6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l="11395" t="6188" r="12671" b="11795"/>
          <a:stretch>
            <a:fillRect/>
          </a:stretch>
        </p:blipFill>
        <p:spPr>
          <a:xfrm>
            <a:off x="15694025" y="501650"/>
            <a:ext cx="2370455" cy="30968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t="3001" r="3398" b="4481"/>
          <a:stretch>
            <a:fillRect/>
          </a:stretch>
        </p:blipFill>
        <p:spPr>
          <a:xfrm>
            <a:off x="6661785" y="676275"/>
            <a:ext cx="2125345" cy="29667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rcRect l="4174" r="20812" b="3660"/>
          <a:stretch>
            <a:fillRect/>
          </a:stretch>
        </p:blipFill>
        <p:spPr>
          <a:xfrm>
            <a:off x="713740" y="5076825"/>
            <a:ext cx="2466340" cy="22320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rcRect l="19039" t="12750" r="17316" b="13073"/>
          <a:stretch>
            <a:fillRect/>
          </a:stretch>
        </p:blipFill>
        <p:spPr>
          <a:xfrm>
            <a:off x="9994900" y="5085080"/>
            <a:ext cx="2366010" cy="22479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TM58BD</a:t>
            </a:r>
            <a:endParaRPr sz="2800" dirty="0">
              <a:latin typeface="Malgun Gothic" panose="020B0503020000020004" charset="-127"/>
              <a:ea typeface="Malgun Gothic" panose="020B0503020000020004" charset="-127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8 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120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1000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19.33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2.28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200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109.6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120.6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7</a:t>
            </a:r>
            <a:endParaRPr lang="en-US"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  <p:sp>
        <p:nvSpPr>
          <p:cNvPr id="49" name="textbox 338"/>
          <p:cNvSpPr/>
          <p:nvPr/>
        </p:nvSpPr>
        <p:spPr>
          <a:xfrm>
            <a:off x="10505440" y="565150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  <a:sym typeface="+mn-ea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  <a:sym typeface="+mn-ea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  <a:sym typeface="+mn-ea"/>
              </a:rPr>
              <a:t>MOTOR</a:t>
            </a:r>
            <a:r>
              <a:rPr sz="3200" b="1" kern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  <a:sym typeface="+mn-ea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  <a:sym typeface="+mn-ea"/>
              </a:rPr>
              <a:t>TM9430</a:t>
            </a:r>
            <a:endParaRPr sz="3200" dirty="0">
              <a:latin typeface="Malgun Gothic" panose="020B0503020000020004" charset="-127"/>
              <a:ea typeface="Malgun Gothic" panose="020B0503020000020004" charset="-127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12443" t="4103" r="13263" b="11829"/>
          <a:stretch>
            <a:fillRect/>
          </a:stretch>
        </p:blipFill>
        <p:spPr>
          <a:xfrm>
            <a:off x="6493510" y="640715"/>
            <a:ext cx="2111375" cy="274701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955" y="565150"/>
            <a:ext cx="2343785" cy="2947035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>
            <p:custDataLst>
              <p:tags r:id="rId6"/>
            </p:custDataLst>
          </p:nvPr>
        </p:nvGraphicFramePr>
        <p:xfrm>
          <a:off x="12465050" y="4285615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220                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1200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23.96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3.42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380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32.74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144.8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180.3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pic>
        <p:nvPicPr>
          <p:cNvPr id="35" name="图片 34"/>
          <p:cNvPicPr>
            <a:picLocks noChangeAspect="1"/>
          </p:cNvPicPr>
          <p:nvPr/>
        </p:nvPicPr>
        <p:blipFill>
          <a:blip r:embed="rId7"/>
          <a:srcRect l="14030" t="2233" r="13293" b="2151"/>
          <a:stretch>
            <a:fillRect/>
          </a:stretch>
        </p:blipFill>
        <p:spPr>
          <a:xfrm>
            <a:off x="10448290" y="4815205"/>
            <a:ext cx="1719580" cy="2439670"/>
          </a:xfrm>
          <a:prstGeom prst="rect">
            <a:avLst/>
          </a:prstGeom>
        </p:spPr>
      </p:pic>
      <p:pic>
        <p:nvPicPr>
          <p:cNvPr id="11" name="图片 10" descr="吸尘器电机-TM58L2.00"/>
          <p:cNvPicPr>
            <a:picLocks noChangeAspect="1"/>
          </p:cNvPicPr>
          <p:nvPr/>
        </p:nvPicPr>
        <p:blipFill>
          <a:blip r:embed="rId8"/>
          <a:srcRect l="6811" t="22366" r="71179" b="44711"/>
          <a:stretch>
            <a:fillRect/>
          </a:stretch>
        </p:blipFill>
        <p:spPr>
          <a:xfrm>
            <a:off x="370840" y="4631690"/>
            <a:ext cx="2809240" cy="28397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6847840" cy="3846830"/>
          </a:xfrm>
          <a:prstGeom prst="rect">
            <a:avLst/>
          </a:prstGeom>
        </p:spPr>
      </p:pic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7969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TM82D5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10 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120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1000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23.13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最大风量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Air Flow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（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m³/min</a:t>
                      </a: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350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Maximum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70.5</a:t>
                      </a:r>
                      <a:r>
                        <a:rPr lang="zh-CN" altLang="en-US" sz="1400">
                          <a:latin typeface="等线" panose="02010600030101010101" charset="-122"/>
                          <a:ea typeface="等线" panose="02010600030101010101" charset="-122"/>
                        </a:rPr>
                        <a:t>±</a:t>
                      </a: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0.5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136</a:t>
                      </a:r>
                      <a:r>
                        <a:rPr lang="zh-CN" altLang="en-US" sz="1400">
                          <a:latin typeface="等线" panose="02010600030101010101" charset="-122"/>
                          <a:ea typeface="等线" panose="02010600030101010101" charset="-122"/>
                        </a:rPr>
                        <a:t>±</a:t>
                      </a: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ctr" rtl="0" eaLnBrk="0">
              <a:lnSpc>
                <a:spcPct val="146000"/>
              </a:lnSpc>
            </a:pPr>
            <a:r>
              <a:rPr lang="en-US" sz="900" dirty="0">
                <a:latin typeface="Arial" panose="020B0604020202020204"/>
                <a:ea typeface="Arial" panose="020B0604020202020204"/>
                <a:cs typeface="Arial" panose="020B0604020202020204"/>
              </a:rPr>
              <a:t>   9</a:t>
            </a: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9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230              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1200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23.41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420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39.25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  <p:sp>
        <p:nvSpPr>
          <p:cNvPr id="49" name="textbox 338"/>
          <p:cNvSpPr/>
          <p:nvPr/>
        </p:nvSpPr>
        <p:spPr>
          <a:xfrm>
            <a:off x="10505440" y="565150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TM82B8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l="6944" t="4842" r="10666" b="10441"/>
          <a:stretch>
            <a:fillRect/>
          </a:stretch>
        </p:blipFill>
        <p:spPr>
          <a:xfrm>
            <a:off x="6249035" y="565150"/>
            <a:ext cx="2383790" cy="29521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4015" y="805815"/>
            <a:ext cx="2468880" cy="30410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rcRect r="10582"/>
          <a:stretch>
            <a:fillRect/>
          </a:stretch>
        </p:blipFill>
        <p:spPr>
          <a:xfrm>
            <a:off x="9672320" y="4970145"/>
            <a:ext cx="2592705" cy="24968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rcRect r="28645"/>
          <a:stretch>
            <a:fillRect/>
          </a:stretch>
        </p:blipFill>
        <p:spPr>
          <a:xfrm>
            <a:off x="615315" y="5204460"/>
            <a:ext cx="2468245" cy="24987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288780" y="0"/>
            <a:ext cx="9213850" cy="3846830"/>
          </a:xfrm>
          <a:prstGeom prst="rect">
            <a:avLst/>
          </a:prstGeom>
        </p:spPr>
      </p:pic>
      <p:pic>
        <p:nvPicPr>
          <p:cNvPr id="45" name="picture 3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80" y="0"/>
            <a:ext cx="9573260" cy="384683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01700" y="2811780"/>
            <a:ext cx="5757545" cy="1180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36" name="textbox 336"/>
          <p:cNvSpPr/>
          <p:nvPr/>
        </p:nvSpPr>
        <p:spPr>
          <a:xfrm>
            <a:off x="3258820" y="3971290"/>
            <a:ext cx="7846695" cy="6261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66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91465" algn="l" rtl="0" eaLnBrk="0">
              <a:lnSpc>
                <a:spcPct val="77000"/>
              </a:lnSpc>
              <a:spcBef>
                <a:spcPts val="5"/>
              </a:spcBef>
            </a:pP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OVERALL</a:t>
            </a:r>
            <a:r>
              <a:rPr b="1" kern="0" spc="18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b="1" kern="0" spc="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DIMENSIONS</a:t>
            </a:r>
            <a:r>
              <a:rPr b="1" kern="0" spc="70" dirty="0">
                <a:solidFill>
                  <a:srgbClr val="FFFFFF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</a:t>
            </a:r>
            <a:r>
              <a:rPr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  产品参数</a:t>
            </a:r>
            <a:endParaRPr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" name="textbox 338"/>
          <p:cNvSpPr/>
          <p:nvPr/>
        </p:nvSpPr>
        <p:spPr>
          <a:xfrm>
            <a:off x="1277620" y="847725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TM8268</a:t>
            </a:r>
            <a:endParaRPr sz="2800" dirty="0">
              <a:latin typeface="Malgun Gothic" panose="020B0503020000020004" charset="-127"/>
              <a:ea typeface="Malgun Gothic" panose="020B0503020000020004" charset="-127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sp>
        <p:nvSpPr>
          <p:cNvPr id="378" name="textbox 378"/>
          <p:cNvSpPr/>
          <p:nvPr/>
        </p:nvSpPr>
        <p:spPr>
          <a:xfrm>
            <a:off x="16330295" y="213360"/>
            <a:ext cx="1809115" cy="367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lang="en-US"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              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1000" kern="0" spc="0" dirty="0">
              <a:solidFill>
                <a:srgbClr val="89898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 12                                          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8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318008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230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1300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24.72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450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37.51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126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149.2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10254615" y="3902710"/>
            <a:ext cx="4687570" cy="4178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12700" algn="l" rtl="0" eaLnBrk="0">
              <a:lnSpc>
                <a:spcPct val="77000"/>
              </a:lnSpc>
            </a:pPr>
            <a:endParaRPr lang="zh-CN" altLang="en-US" sz="1600"/>
          </a:p>
        </p:txBody>
      </p:sp>
      <p:sp>
        <p:nvSpPr>
          <p:cNvPr id="18" name="文本框 17"/>
          <p:cNvSpPr txBox="1"/>
          <p:nvPr/>
        </p:nvSpPr>
        <p:spPr>
          <a:xfrm>
            <a:off x="245110" y="213360"/>
            <a:ext cx="1654175" cy="2654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sz="1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0840" y="213360"/>
            <a:ext cx="445135" cy="2550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623425" y="138430"/>
            <a:ext cx="438785" cy="2332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等线" panose="02010600030101010101" charset="-122"/>
                <a:ea typeface="等线" panose="02010600030101010101" charset="-122"/>
                <a:sym typeface="+mn-ea"/>
              </a:rPr>
              <a:t>商用清洁设备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6" name="textbox 378"/>
          <p:cNvSpPr/>
          <p:nvPr/>
        </p:nvSpPr>
        <p:spPr>
          <a:xfrm>
            <a:off x="7830185" y="213360"/>
            <a:ext cx="1228725" cy="4381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77000"/>
              </a:lnSpc>
            </a:pP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PRODUCT</a:t>
            </a:r>
            <a:r>
              <a:rPr sz="1000" kern="0" spc="10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 </a:t>
            </a:r>
            <a:r>
              <a:rPr sz="1000" kern="0" spc="0" dirty="0">
                <a:solidFill>
                  <a:srgbClr val="89898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DISPLAY</a:t>
            </a: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46000"/>
              </a:lnSpc>
            </a:pPr>
            <a:r>
              <a:rPr lang="en-US" sz="200" dirty="0">
                <a:latin typeface="Arial" panose="020B0604020202020204"/>
                <a:ea typeface="Arial" panose="020B0604020202020204"/>
                <a:cs typeface="Arial" panose="020B0604020202020204"/>
              </a:rPr>
              <a:t>1                                                                     </a:t>
            </a:r>
            <a:r>
              <a:rPr lang="en-US" sz="800" dirty="0">
                <a:latin typeface="Arial" panose="020B0604020202020204"/>
                <a:ea typeface="Arial" panose="020B0604020202020204"/>
                <a:cs typeface="Arial" panose="020B0604020202020204"/>
              </a:rPr>
              <a:t> 11</a:t>
            </a: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45160" algn="l" rtl="0" eaLnBrk="0">
              <a:lnSpc>
                <a:spcPts val="800"/>
              </a:lnSpc>
              <a:spcBef>
                <a:spcPts val="0"/>
              </a:spcBef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616075" y="281305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154430" y="318262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271208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714750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717415" y="282257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b="1">
                <a:solidFill>
                  <a:schemeClr val="bg1"/>
                </a:solidFill>
              </a:rPr>
              <a:t>√</a:t>
            </a:r>
            <a:endParaRPr lang="en-US" altLang="zh-CN" sz="2000" b="1">
              <a:solidFill>
                <a:schemeClr val="bg1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753735" y="280479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bg1"/>
                </a:solidFill>
              </a:rPr>
              <a:t>√</a:t>
            </a:r>
            <a:endParaRPr lang="en-US" altLang="zh-CN" sz="2000">
              <a:solidFill>
                <a:schemeClr val="bg1"/>
              </a:solidFill>
            </a:endParaRPr>
          </a:p>
        </p:txBody>
      </p:sp>
      <p:pic>
        <p:nvPicPr>
          <p:cNvPr id="33" name="图片 32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7645" y="8494395"/>
            <a:ext cx="1421765" cy="495935"/>
          </a:xfrm>
          <a:prstGeom prst="rect">
            <a:avLst/>
          </a:prstGeom>
        </p:spPr>
      </p:pic>
      <p:graphicFrame>
        <p:nvGraphicFramePr>
          <p:cNvPr id="34" name="表格 33"/>
          <p:cNvGraphicFramePr/>
          <p:nvPr>
            <p:custDataLst>
              <p:tags r:id="rId4"/>
            </p:custDataLst>
          </p:nvPr>
        </p:nvGraphicFramePr>
        <p:xfrm>
          <a:off x="12360910" y="4307840"/>
          <a:ext cx="5520690" cy="352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5435"/>
                <a:gridCol w="1405255"/>
              </a:tblGrid>
              <a:tr h="688975">
                <a:tc>
                  <a:txBody>
                    <a:bodyPr/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sz="160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r>
                        <a:rPr sz="1600" b="1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产品参数</a:t>
                      </a:r>
                      <a:endParaRPr sz="1600" b="1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</a:pPr>
                      <a:r>
                        <a:rPr lang="en-US" sz="1600" b="1" kern="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Product Specification</a:t>
                      </a:r>
                      <a:r>
                        <a:rPr sz="1600" b="0" kern="0" spc="70" dirty="0">
                          <a:solidFill>
                            <a:schemeClr val="bg1">
                              <a:alpha val="100000"/>
                            </a:schemeClr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  <a:sym typeface="+mn-ea"/>
                        </a:rPr>
                        <a:t> </a:t>
                      </a:r>
                      <a:endParaRPr lang="zh-CN" altLang="en-US" sz="1600" b="0" kern="0" spc="70" dirty="0">
                        <a:solidFill>
                          <a:schemeClr val="bg1">
                            <a:alpha val="100000"/>
                          </a:schemeClr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等线" panose="02010600030101010101" charset="-122"/>
                          <a:ea typeface="等线" panose="02010600030101010101" charset="-122"/>
                        </a:rPr>
                        <a:t>型号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latin typeface="等线" panose="02010600030101010101" charset="-122"/>
                          <a:ea typeface="等线" panose="02010600030101010101" charset="-122"/>
                        </a:rPr>
                        <a:t>TM9430</a:t>
                      </a:r>
                      <a:endParaRPr lang="en-US" altLang="zh-CN" sz="1600" b="1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556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电压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 / Voltage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230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2667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输入功率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 Input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1350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最大真空度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Vacuum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kpa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25.55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771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最大吸入功率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Air Power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W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500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5623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最大效率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/Maximum Efficiency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39.67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风机外径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/Fan Outer Diameter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126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  <a:tr h="345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总高度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/Overall Height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mm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等线" panose="02010600030101010101" charset="-122"/>
                          <a:ea typeface="等线" panose="02010600030101010101" charset="-122"/>
                          <a:cs typeface="等线" panose="02010600030101010101" charset="-122"/>
                        </a:rPr>
                        <a:t>）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等线" panose="02010600030101010101" charset="-122"/>
                        <a:ea typeface="等线" panose="02010600030101010101" charset="-122"/>
                        <a:cs typeface="等线" panose="0201060003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149.2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9654540" y="8538845"/>
            <a:ext cx="92837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科承匠心，义行致远，智创未来</a:t>
            </a:r>
            <a:endParaRPr lang="zh-CN" altLang="en-US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en-US" altLang="zh-CN" sz="1200" kern="0" spc="60" dirty="0">
                <a:solidFill>
                  <a:srgbClr val="72717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Technology with Craftmanship,Development with Innovation,Longevity with Integrity</a:t>
            </a:r>
            <a:endParaRPr lang="en-US" altLang="zh-CN" sz="1200" kern="0" spc="60" dirty="0">
              <a:solidFill>
                <a:srgbClr val="72717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0883900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969240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956665" y="289941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981815" y="2891155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5054580" y="2913380"/>
            <a:ext cx="283210" cy="24701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sz="2800">
              <a:solidFill>
                <a:schemeClr val="accent2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0448290" y="3138170"/>
            <a:ext cx="60172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小型轻量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高效率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低噪音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长寿命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          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高性能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Compact&amp;Light    High Efficiency    Low noise       Long Life       High Performance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pic>
        <p:nvPicPr>
          <p:cNvPr id="48" name="图片 47" descr="微信图片_20260615093635_213_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020" y="8494395"/>
            <a:ext cx="1421765" cy="495935"/>
          </a:xfrm>
          <a:prstGeom prst="rect">
            <a:avLst/>
          </a:prstGeom>
        </p:spPr>
      </p:pic>
      <p:sp>
        <p:nvSpPr>
          <p:cNvPr id="49" name="textbox 338"/>
          <p:cNvSpPr/>
          <p:nvPr/>
        </p:nvSpPr>
        <p:spPr>
          <a:xfrm>
            <a:off x="10505440" y="565150"/>
            <a:ext cx="5382260" cy="182626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5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AC</a:t>
            </a:r>
            <a:r>
              <a:rPr sz="3200" b="1" kern="0" spc="33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r>
              <a:rPr sz="3200" b="1" kern="0" spc="11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MOTOR</a:t>
            </a:r>
            <a:r>
              <a:rPr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 </a:t>
            </a:r>
            <a:endParaRPr sz="3200" b="1" kern="0" spc="0" dirty="0">
              <a:solidFill>
                <a:srgbClr val="486DB4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Arial" panose="020B0604020202020204"/>
            </a:endParaRPr>
          </a:p>
          <a:p>
            <a:pPr marL="12700" indent="15240" algn="l" rtl="0" eaLnBrk="0">
              <a:lnSpc>
                <a:spcPct val="76000"/>
              </a:lnSpc>
            </a:pPr>
            <a:r>
              <a:rPr lang="en-US" sz="3200" b="1" kern="0" spc="0" dirty="0">
                <a:solidFill>
                  <a:srgbClr val="486DB4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Arial" panose="020B0604020202020204"/>
              </a:rPr>
              <a:t>TM8214</a:t>
            </a:r>
            <a:endParaRPr sz="2800" dirty="0"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应用：</a:t>
            </a:r>
            <a:r>
              <a:rPr lang="zh-CN" kern="0" spc="-80" dirty="0">
                <a:solidFill>
                  <a:srgbClr val="3E3A39">
                    <a:alpha val="100000"/>
                  </a:srgbClr>
                </a:solidFill>
                <a:latin typeface="等线" panose="02010600030101010101" charset="-122"/>
                <a:ea typeface="等线" panose="02010600030101010101" charset="-122"/>
                <a:cs typeface="微软雅黑" panose="020B0503020204020204" charset="-122"/>
              </a:rPr>
              <a:t>商用吸尘器</a:t>
            </a:r>
            <a:endParaRPr lang="en-US" altLang="zh-CN" kern="0" spc="-80" dirty="0">
              <a:solidFill>
                <a:srgbClr val="3E3A39">
                  <a:alpha val="100000"/>
                </a:srgbClr>
              </a:solidFill>
              <a:latin typeface="等线" panose="02010600030101010101" charset="-122"/>
              <a:ea typeface="等线" panose="02010600030101010101" charset="-122"/>
              <a:cs typeface="微软雅黑" panose="020B0503020204020204" charset="-122"/>
            </a:endParaRPr>
          </a:p>
          <a:p>
            <a:pPr marL="342265" indent="-312420" algn="l" rtl="0" eaLnBrk="0">
              <a:lnSpc>
                <a:spcPct val="123000"/>
              </a:lnSpc>
              <a:spcBef>
                <a:spcPts val="5"/>
              </a:spcBef>
            </a:pP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Application</a:t>
            </a:r>
            <a:r>
              <a:rPr lang="en-US" altLang="zh-CN" b="1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: </a:t>
            </a:r>
            <a:r>
              <a:rPr lang="en-US" altLang="zh-CN" kern="0" spc="-80" dirty="0">
                <a:solidFill>
                  <a:srgbClr val="3E3A39">
                    <a:alpha val="100000"/>
                  </a:srgbClr>
                </a:solidFill>
                <a:latin typeface="Malgun Gothic" panose="020B0503020000020004" charset="-127"/>
                <a:ea typeface="Malgun Gothic" panose="020B0503020000020004" charset="-127"/>
                <a:cs typeface="微软雅黑" panose="020B0503020204020204" charset="-122"/>
              </a:rPr>
              <a:t>Commercial / Industrial Vacuum Cleaner</a:t>
            </a:r>
            <a:endParaRPr lang="zh-CN" altLang="en-US" kern="0" spc="-80" dirty="0">
              <a:solidFill>
                <a:srgbClr val="3E3A39">
                  <a:alpha val="100000"/>
                </a:srgbClr>
              </a:solidFill>
              <a:latin typeface="Malgun Gothic" panose="020B0503020000020004" charset="-127"/>
              <a:ea typeface="Malgun Gothic" panose="020B0503020000020004" charset="-127"/>
              <a:cs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4467" r="14949"/>
          <a:stretch>
            <a:fillRect/>
          </a:stretch>
        </p:blipFill>
        <p:spPr>
          <a:xfrm>
            <a:off x="583565" y="4751705"/>
            <a:ext cx="2348230" cy="28822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045" y="753745"/>
            <a:ext cx="2593975" cy="2713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4730" y="4722495"/>
            <a:ext cx="2456180" cy="3063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9720" y="739775"/>
            <a:ext cx="2599690" cy="27279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10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11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12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13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14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15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16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17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18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19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2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20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21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22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23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24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25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26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27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28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29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3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30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31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32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33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34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35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36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37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38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39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4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40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41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42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43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44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45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46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47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48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49.xml><?xml version="1.0" encoding="utf-8"?>
<p:tagLst xmlns:p="http://schemas.openxmlformats.org/presentationml/2006/main">
  <p:tag name="resource_record_key" val="{&quot;13&quot;:[4364942],&quot;29&quot;:[50053008,50053044]}"/>
</p:tagLst>
</file>

<file path=ppt/tags/tag5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6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7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8.xml><?xml version="1.0" encoding="utf-8"?>
<p:tagLst xmlns:p="http://schemas.openxmlformats.org/presentationml/2006/main">
  <p:tag name="TABLE_ENDDRAG_ORIGIN_RECT" val="459*325"/>
  <p:tag name="TABLE_ENDDRAG_RECT" val="216*337*459*325"/>
</p:tagLst>
</file>

<file path=ppt/tags/tag9.xml><?xml version="1.0" encoding="utf-8"?>
<p:tagLst xmlns:p="http://schemas.openxmlformats.org/presentationml/2006/main">
  <p:tag name="TABLE_ENDDRAG_ORIGIN_RECT" val="459*325"/>
  <p:tag name="TABLE_ENDDRAG_RECT" val="216*337*459*32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33637</Words>
  <Application>WPS 演示</Application>
  <PresentationFormat/>
  <Paragraphs>2339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8" baseType="lpstr">
      <vt:lpstr>Arial</vt:lpstr>
      <vt:lpstr>宋体</vt:lpstr>
      <vt:lpstr>Wingdings</vt:lpstr>
      <vt:lpstr>Malgun Gothic</vt:lpstr>
      <vt:lpstr>等线</vt:lpstr>
      <vt:lpstr>Arial</vt:lpstr>
      <vt:lpstr>微软雅黑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众能画册</dc:title>
  <dc:creator/>
  <cp:lastModifiedBy>朱吕琪</cp:lastModifiedBy>
  <cp:revision>43</cp:revision>
  <dcterms:created xsi:type="dcterms:W3CDTF">2026-06-08T04:39:00Z</dcterms:created>
  <dcterms:modified xsi:type="dcterms:W3CDTF">2026-07-16T02:43:33Z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wqlLaW5nc29mdCBQREYgdG8gV1BTIDExMA</vt:lpwstr>
  </property>
  <property fmtid="{D5CDD505-2E9C-101B-9397-08002B2CF9AE}" pid="3" name="Created">
    <vt:filetime>2026-06-17T04:39:04Z</vt:filetime>
  </property>
  <property fmtid="{D5CDD505-2E9C-101B-9397-08002B2CF9AE}" pid="4" name="ICV">
    <vt:lpwstr>EF0FC42B142A4C9DB1AABEFD4700BE04_13</vt:lpwstr>
  </property>
  <property fmtid="{D5CDD505-2E9C-101B-9397-08002B2CF9AE}" pid="5" name="KSOProductBuildVer">
    <vt:lpwstr>2052-12.1.0.22529</vt:lpwstr>
  </property>
</Properties>
</file>